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9" r:id="rId2"/>
    <p:sldMasterId id="2147483865" r:id="rId3"/>
  </p:sldMasterIdLst>
  <p:notesMasterIdLst>
    <p:notesMasterId r:id="rId65"/>
  </p:notesMasterIdLst>
  <p:handoutMasterIdLst>
    <p:handoutMasterId r:id="rId66"/>
  </p:handoutMasterIdLst>
  <p:sldIdLst>
    <p:sldId id="274" r:id="rId4"/>
    <p:sldId id="272" r:id="rId5"/>
    <p:sldId id="282" r:id="rId6"/>
    <p:sldId id="275" r:id="rId7"/>
    <p:sldId id="283" r:id="rId8"/>
    <p:sldId id="342" r:id="rId9"/>
    <p:sldId id="276" r:id="rId10"/>
    <p:sldId id="352" r:id="rId11"/>
    <p:sldId id="277" r:id="rId12"/>
    <p:sldId id="288" r:id="rId13"/>
    <p:sldId id="289" r:id="rId14"/>
    <p:sldId id="285" r:id="rId15"/>
    <p:sldId id="286" r:id="rId16"/>
    <p:sldId id="287" r:id="rId17"/>
    <p:sldId id="294" r:id="rId18"/>
    <p:sldId id="295" r:id="rId19"/>
    <p:sldId id="291" r:id="rId20"/>
    <p:sldId id="312" r:id="rId21"/>
    <p:sldId id="313" r:id="rId22"/>
    <p:sldId id="279" r:id="rId23"/>
    <p:sldId id="314" r:id="rId24"/>
    <p:sldId id="280" r:id="rId25"/>
    <p:sldId id="292" r:id="rId26"/>
    <p:sldId id="293" r:id="rId27"/>
    <p:sldId id="308" r:id="rId28"/>
    <p:sldId id="359" r:id="rId29"/>
    <p:sldId id="299" r:id="rId30"/>
    <p:sldId id="296" r:id="rId31"/>
    <p:sldId id="321" r:id="rId32"/>
    <p:sldId id="327" r:id="rId33"/>
    <p:sldId id="300" r:id="rId34"/>
    <p:sldId id="351" r:id="rId35"/>
    <p:sldId id="302" r:id="rId36"/>
    <p:sldId id="303" r:id="rId37"/>
    <p:sldId id="304" r:id="rId38"/>
    <p:sldId id="306" r:id="rId39"/>
    <p:sldId id="318" r:id="rId40"/>
    <p:sldId id="319" r:id="rId41"/>
    <p:sldId id="310" r:id="rId42"/>
    <p:sldId id="278" r:id="rId43"/>
    <p:sldId id="271" r:id="rId44"/>
    <p:sldId id="309" r:id="rId45"/>
    <p:sldId id="281" r:id="rId46"/>
    <p:sldId id="360" r:id="rId47"/>
    <p:sldId id="358" r:id="rId48"/>
    <p:sldId id="317" r:id="rId49"/>
    <p:sldId id="336" r:id="rId50"/>
    <p:sldId id="337" r:id="rId51"/>
    <p:sldId id="338" r:id="rId52"/>
    <p:sldId id="339" r:id="rId53"/>
    <p:sldId id="340" r:id="rId54"/>
    <p:sldId id="341" r:id="rId55"/>
    <p:sldId id="345" r:id="rId56"/>
    <p:sldId id="346" r:id="rId57"/>
    <p:sldId id="347" r:id="rId58"/>
    <p:sldId id="348" r:id="rId59"/>
    <p:sldId id="350" r:id="rId60"/>
    <p:sldId id="354" r:id="rId61"/>
    <p:sldId id="355" r:id="rId62"/>
    <p:sldId id="363" r:id="rId63"/>
    <p:sldId id="364" r:id="rId64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CCFF"/>
    <a:srgbClr val="0099FF"/>
    <a:srgbClr val="33CCFF"/>
    <a:srgbClr val="3399FF"/>
    <a:srgbClr val="FF3300"/>
    <a:srgbClr val="000099"/>
    <a:srgbClr val="336699"/>
    <a:srgbClr val="AF191D"/>
    <a:srgbClr val="CD285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54" autoAdjust="0"/>
    <p:restoredTop sz="74539" autoAdjust="0"/>
  </p:normalViewPr>
  <p:slideViewPr>
    <p:cSldViewPr snapToGrid="0" snapToObjects="1">
      <p:cViewPr>
        <p:scale>
          <a:sx n="80" d="100"/>
          <a:sy n="80" d="100"/>
        </p:scale>
        <p:origin x="-1140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529D3E-2871-4FB9-B8B0-C1F365BC61C8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4BB7946F-12F6-4063-AB42-2F920BEF8A78}">
      <dgm:prSet phldrT="[Texte]" custT="1"/>
      <dgm:spPr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pPr algn="l"/>
          <a:endParaRPr lang="en-US" sz="1050" b="1" noProof="0" dirty="0" smtClean="0">
            <a:solidFill>
              <a:schemeClr val="bg1"/>
            </a:solidFill>
          </a:endParaRPr>
        </a:p>
        <a:p>
          <a:pPr algn="l"/>
          <a:endParaRPr lang="en-US" sz="2400" b="1" noProof="0" dirty="0" smtClean="0">
            <a:solidFill>
              <a:schemeClr val="bg1"/>
            </a:solidFill>
          </a:endParaRPr>
        </a:p>
      </dgm:t>
    </dgm:pt>
    <dgm:pt modelId="{3615922E-3AC6-4E1B-B528-8E003D5015F7}" type="parTrans" cxnId="{15FF8FA7-AEC1-41CA-B741-9FA48A78099E}">
      <dgm:prSet/>
      <dgm:spPr/>
      <dgm:t>
        <a:bodyPr/>
        <a:lstStyle/>
        <a:p>
          <a:endParaRPr lang="fr-FR"/>
        </a:p>
      </dgm:t>
    </dgm:pt>
    <dgm:pt modelId="{B4F35A64-BB07-4BBA-B845-92209E50D5FC}" type="sibTrans" cxnId="{15FF8FA7-AEC1-41CA-B741-9FA48A78099E}">
      <dgm:prSet/>
      <dgm:spPr/>
      <dgm:t>
        <a:bodyPr/>
        <a:lstStyle/>
        <a:p>
          <a:endParaRPr lang="fr-FR"/>
        </a:p>
      </dgm:t>
    </dgm:pt>
    <dgm:pt modelId="{06B9F72A-3A39-42A7-AECE-DDBC7AEFBC3E}">
      <dgm:prSet phldrT="[Texte]" custT="1"/>
      <dgm:spPr/>
      <dgm:t>
        <a:bodyPr/>
        <a:lstStyle/>
        <a:p>
          <a:pPr algn="ctr"/>
          <a:r>
            <a:rPr lang="en-US" sz="2400" b="1" noProof="0" dirty="0" smtClean="0">
              <a:solidFill>
                <a:srgbClr val="0070C0"/>
              </a:solidFill>
            </a:rPr>
            <a:t>HTTP Adaptive Streaming: OFF period issue</a:t>
          </a:r>
        </a:p>
        <a:p>
          <a:pPr algn="r"/>
          <a:endParaRPr lang="en-US" sz="2400" b="1" noProof="0" dirty="0" smtClean="0">
            <a:solidFill>
              <a:srgbClr val="0070C0"/>
            </a:solidFill>
          </a:endParaRPr>
        </a:p>
        <a:p>
          <a:pPr algn="r"/>
          <a:r>
            <a:rPr lang="en-US" sz="1600" b="1" noProof="0" dirty="0" smtClean="0">
              <a:solidFill>
                <a:srgbClr val="0070C0"/>
              </a:solidFill>
              <a:sym typeface="Wingdings" pitchFamily="2" charset="2"/>
            </a:rPr>
            <a:t> Shrinking OFF periods 	and expending ON periods are needful</a:t>
          </a:r>
          <a:endParaRPr lang="en-US" sz="1600" b="1" noProof="0" dirty="0" smtClean="0">
            <a:solidFill>
              <a:srgbClr val="0070C0"/>
            </a:solidFill>
          </a:endParaRPr>
        </a:p>
        <a:p>
          <a:pPr algn="ctr"/>
          <a:r>
            <a:rPr lang="en-US" sz="1600" b="1" noProof="0" dirty="0" smtClean="0">
              <a:solidFill>
                <a:srgbClr val="0070C0"/>
              </a:solidFill>
            </a:rPr>
            <a:t> </a:t>
          </a:r>
          <a:r>
            <a:rPr lang="en-US" sz="1600" b="1" noProof="0" dirty="0" smtClean="0">
              <a:solidFill>
                <a:srgbClr val="FF0000"/>
              </a:solidFill>
              <a:sym typeface="Wingdings" pitchFamily="2" charset="2"/>
            </a:rPr>
            <a:t></a:t>
          </a:r>
          <a:r>
            <a:rPr lang="en-US" sz="1600" b="1" noProof="0" dirty="0" smtClean="0">
              <a:solidFill>
                <a:srgbClr val="FF0000"/>
              </a:solidFill>
            </a:rPr>
            <a:t>HAS traffic shaping</a:t>
          </a:r>
          <a:endParaRPr lang="en-US" sz="1600" b="1" noProof="0" dirty="0">
            <a:solidFill>
              <a:srgbClr val="FF0000"/>
            </a:solidFill>
          </a:endParaRPr>
        </a:p>
      </dgm:t>
    </dgm:pt>
    <dgm:pt modelId="{77A4FA3F-629D-499C-93A1-FA6085AB6BB0}" type="parTrans" cxnId="{5CD46752-7E81-4E14-8C4D-80DA6002797B}">
      <dgm:prSet/>
      <dgm:spPr/>
      <dgm:t>
        <a:bodyPr/>
        <a:lstStyle/>
        <a:p>
          <a:endParaRPr lang="fr-FR"/>
        </a:p>
      </dgm:t>
    </dgm:pt>
    <dgm:pt modelId="{4D00C1AF-A5BF-4EF7-BFAA-A809E674B63F}" type="sibTrans" cxnId="{5CD46752-7E81-4E14-8C4D-80DA6002797B}">
      <dgm:prSet/>
      <dgm:spPr/>
      <dgm:t>
        <a:bodyPr/>
        <a:lstStyle/>
        <a:p>
          <a:endParaRPr lang="fr-FR"/>
        </a:p>
      </dgm:t>
    </dgm:pt>
    <dgm:pt modelId="{66FF03B2-DC7B-4494-87BB-7523C70C48B7}" type="pres">
      <dgm:prSet presAssocID="{1E529D3E-2871-4FB9-B8B0-C1F365BC61C8}" presName="compositeShape" presStyleCnt="0">
        <dgm:presLayoutVars>
          <dgm:chMax val="7"/>
          <dgm:dir/>
          <dgm:resizeHandles val="exact"/>
        </dgm:presLayoutVars>
      </dgm:prSet>
      <dgm:spPr/>
    </dgm:pt>
    <dgm:pt modelId="{01AD24DC-857D-43A5-AA9D-C10CE058457A}" type="pres">
      <dgm:prSet presAssocID="{4BB7946F-12F6-4063-AB42-2F920BEF8A78}" presName="circ1" presStyleLbl="vennNode1" presStyleIdx="0" presStyleCnt="2" custScaleX="109706" custScaleY="108867" custLinFactNeighborX="-184" custLinFactNeighborY="1116"/>
      <dgm:spPr/>
      <dgm:t>
        <a:bodyPr/>
        <a:lstStyle/>
        <a:p>
          <a:endParaRPr lang="fr-FR"/>
        </a:p>
      </dgm:t>
    </dgm:pt>
    <dgm:pt modelId="{C093972E-532D-4846-9D1D-EB3358AAE843}" type="pres">
      <dgm:prSet presAssocID="{4BB7946F-12F6-4063-AB42-2F920BEF8A7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03DDE6-3EF2-4F1C-B9DD-C8962DEC2359}" type="pres">
      <dgm:prSet presAssocID="{06B9F72A-3A39-42A7-AECE-DDBC7AEFBC3E}" presName="circ2" presStyleLbl="vennNode1" presStyleIdx="1" presStyleCnt="2" custScaleX="114432" custScaleY="108153" custLinFactNeighborX="-1244" custLinFactNeighborY="2543"/>
      <dgm:spPr/>
      <dgm:t>
        <a:bodyPr/>
        <a:lstStyle/>
        <a:p>
          <a:endParaRPr lang="fr-FR"/>
        </a:p>
      </dgm:t>
    </dgm:pt>
    <dgm:pt modelId="{77B61722-936D-4533-91B9-653A23A5116F}" type="pres">
      <dgm:prSet presAssocID="{06B9F72A-3A39-42A7-AECE-DDBC7AEFBC3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74FFBC6-618A-4E30-87D7-D8D534B685FB}" type="presOf" srcId="{06B9F72A-3A39-42A7-AECE-DDBC7AEFBC3E}" destId="{6203DDE6-3EF2-4F1C-B9DD-C8962DEC2359}" srcOrd="0" destOrd="0" presId="urn:microsoft.com/office/officeart/2005/8/layout/venn1"/>
    <dgm:cxn modelId="{9BB0F08C-21F3-4782-B9B8-2FEA4030243F}" type="presOf" srcId="{06B9F72A-3A39-42A7-AECE-DDBC7AEFBC3E}" destId="{77B61722-936D-4533-91B9-653A23A5116F}" srcOrd="1" destOrd="0" presId="urn:microsoft.com/office/officeart/2005/8/layout/venn1"/>
    <dgm:cxn modelId="{2D7553B4-F873-48EA-9E90-369856C47494}" type="presOf" srcId="{4BB7946F-12F6-4063-AB42-2F920BEF8A78}" destId="{C093972E-532D-4846-9D1D-EB3358AAE843}" srcOrd="1" destOrd="0" presId="urn:microsoft.com/office/officeart/2005/8/layout/venn1"/>
    <dgm:cxn modelId="{07605987-2523-46AC-9424-C8BA510F3D49}" type="presOf" srcId="{1E529D3E-2871-4FB9-B8B0-C1F365BC61C8}" destId="{66FF03B2-DC7B-4494-87BB-7523C70C48B7}" srcOrd="0" destOrd="0" presId="urn:microsoft.com/office/officeart/2005/8/layout/venn1"/>
    <dgm:cxn modelId="{15FF8FA7-AEC1-41CA-B741-9FA48A78099E}" srcId="{1E529D3E-2871-4FB9-B8B0-C1F365BC61C8}" destId="{4BB7946F-12F6-4063-AB42-2F920BEF8A78}" srcOrd="0" destOrd="0" parTransId="{3615922E-3AC6-4E1B-B528-8E003D5015F7}" sibTransId="{B4F35A64-BB07-4BBA-B845-92209E50D5FC}"/>
    <dgm:cxn modelId="{1D7B8954-83AA-4A62-AD2A-96172E023AAB}" type="presOf" srcId="{4BB7946F-12F6-4063-AB42-2F920BEF8A78}" destId="{01AD24DC-857D-43A5-AA9D-C10CE058457A}" srcOrd="0" destOrd="0" presId="urn:microsoft.com/office/officeart/2005/8/layout/venn1"/>
    <dgm:cxn modelId="{5CD46752-7E81-4E14-8C4D-80DA6002797B}" srcId="{1E529D3E-2871-4FB9-B8B0-C1F365BC61C8}" destId="{06B9F72A-3A39-42A7-AECE-DDBC7AEFBC3E}" srcOrd="1" destOrd="0" parTransId="{77A4FA3F-629D-499C-93A1-FA6085AB6BB0}" sibTransId="{4D00C1AF-A5BF-4EF7-BFAA-A809E674B63F}"/>
    <dgm:cxn modelId="{F0B8EDA7-432B-4858-ACFF-6482BB917C41}" type="presParOf" srcId="{66FF03B2-DC7B-4494-87BB-7523C70C48B7}" destId="{01AD24DC-857D-43A5-AA9D-C10CE058457A}" srcOrd="0" destOrd="0" presId="urn:microsoft.com/office/officeart/2005/8/layout/venn1"/>
    <dgm:cxn modelId="{A812B5E9-1AF9-4AA0-BC00-19E7F9AE9EF7}" type="presParOf" srcId="{66FF03B2-DC7B-4494-87BB-7523C70C48B7}" destId="{C093972E-532D-4846-9D1D-EB3358AAE843}" srcOrd="1" destOrd="0" presId="urn:microsoft.com/office/officeart/2005/8/layout/venn1"/>
    <dgm:cxn modelId="{6307130E-D2C5-433E-8F4A-54FC084BD2F0}" type="presParOf" srcId="{66FF03B2-DC7B-4494-87BB-7523C70C48B7}" destId="{6203DDE6-3EF2-4F1C-B9DD-C8962DEC2359}" srcOrd="2" destOrd="0" presId="urn:microsoft.com/office/officeart/2005/8/layout/venn1"/>
    <dgm:cxn modelId="{CDC3099E-5C85-4419-B82C-A8A3DF987FB1}" type="presParOf" srcId="{66FF03B2-DC7B-4494-87BB-7523C70C48B7}" destId="{77B61722-936D-4533-91B9-653A23A5116F}" srcOrd="3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FC5A5-0554-FA46-BB95-A5D718CAD186}" type="datetimeFigureOut">
              <a:rPr lang="fr-FR" smtClean="0"/>
              <a:pPr/>
              <a:t>22/02/2016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Chiheb Ben Ameur  Orange Labs - IRISA 17 décembre 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199BB-7329-274E-B60D-5F7C8B824E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8216034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F23778-C5DE-EF4C-94F7-A15AA1BA03AE}" type="datetimeFigureOut">
              <a:rPr lang="fr-FR"/>
              <a:pPr>
                <a:defRPr/>
              </a:pPr>
              <a:t>22/02/2016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Chiheb Ben Ameur  Orange Labs - IRISA 17 décembre 2015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EC2887F-92BB-F449-A0C7-D41F415729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841480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Merci Madame et Messieurs les </a:t>
            </a:r>
            <a:r>
              <a:rPr lang="fr-FR" dirty="0" err="1" smtClean="0"/>
              <a:t>juries</a:t>
            </a:r>
            <a:r>
              <a:rPr lang="fr-FR" dirty="0" smtClean="0"/>
              <a:t>.</a:t>
            </a:r>
          </a:p>
          <a:p>
            <a:r>
              <a:rPr lang="fr-FR" dirty="0" smtClean="0"/>
              <a:t>J’ai le plaisir de vous présenter mes travaux</a:t>
            </a:r>
            <a:r>
              <a:rPr lang="fr-FR" baseline="0" dirty="0" smtClean="0"/>
              <a:t> de recherches dans le cadre d’une thèse CIFRE intitulée: TCP Protocol </a:t>
            </a:r>
            <a:r>
              <a:rPr lang="fr-FR" baseline="0" dirty="0" err="1" smtClean="0"/>
              <a:t>Optimization</a:t>
            </a:r>
            <a:r>
              <a:rPr lang="fr-FR" baseline="0" dirty="0" smtClean="0"/>
              <a:t> for HTTP Adaptive Streaming » résultante d’une collaboration entre Orange </a:t>
            </a:r>
            <a:r>
              <a:rPr lang="fr-FR" baseline="0" dirty="0" err="1" smtClean="0"/>
              <a:t>Labs</a:t>
            </a:r>
            <a:r>
              <a:rPr lang="fr-FR" baseline="0" dirty="0" smtClean="0"/>
              <a:t> et IRISA.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Chiheb Ben Ameur  Orange Labs - IRISA 17 décembre 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2887F-92BB-F449-A0C7-D41F4157299B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dire qu’on ne traite pas tt </a:t>
            </a:r>
            <a:r>
              <a:rPr lang="fr-FR" dirty="0" err="1" smtClean="0"/>
              <a:t>lers</a:t>
            </a:r>
            <a:r>
              <a:rPr lang="fr-FR" dirty="0" smtClean="0"/>
              <a:t> </a:t>
            </a:r>
            <a:r>
              <a:rPr lang="fr-FR" dirty="0" err="1" smtClean="0"/>
              <a:t>packets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Chiheb Ben Ameur  Orange Labs - IRISA 17 décembre 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2887F-92BB-F449-A0C7-D41F4157299B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3 scenarios représentatifs de</a:t>
            </a:r>
            <a:r>
              <a:rPr lang="fr-FR" baseline="0" dirty="0" smtClean="0"/>
              <a:t> l a </a:t>
            </a:r>
            <a:r>
              <a:rPr lang="fr-FR" baseline="0" dirty="0" err="1" smtClean="0"/>
              <a:t>competition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Chiheb Ben Ameur  Orange Labs - IRISA 17 décembre 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2887F-92BB-F449-A0C7-D41F4157299B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pkoi</a:t>
            </a:r>
            <a:r>
              <a:rPr lang="fr-FR" dirty="0" smtClean="0"/>
              <a:t> jusqu’à 9 clients</a:t>
            </a:r>
            <a:r>
              <a:rPr lang="fr-FR" baseline="0" dirty="0" smtClean="0"/>
              <a:t> ? car sur un réseau domestique le nombre de clients ne </a:t>
            </a:r>
            <a:r>
              <a:rPr lang="fr-FR" baseline="0" dirty="0" err="1" smtClean="0"/>
              <a:t>népassent</a:t>
            </a:r>
            <a:r>
              <a:rPr lang="fr-FR" baseline="0" dirty="0" smtClean="0"/>
              <a:t> pas 9, si on prend l’exemple d’un réseau partagé au sein de la même famille.</a:t>
            </a:r>
          </a:p>
          <a:p>
            <a:r>
              <a:rPr lang="fr-FR" baseline="0" dirty="0" smtClean="0"/>
              <a:t>Playback buffer: Live </a:t>
            </a:r>
            <a:r>
              <a:rPr lang="fr-FR" baseline="0" dirty="0" err="1" smtClean="0"/>
              <a:t>VoD</a:t>
            </a:r>
            <a:endParaRPr lang="fr-FR" baseline="0" dirty="0" smtClean="0"/>
          </a:p>
          <a:p>
            <a:r>
              <a:rPr lang="fr-FR" baseline="0" dirty="0" err="1" smtClean="0"/>
              <a:t>Chunk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duration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implementations</a:t>
            </a:r>
            <a:r>
              <a:rPr lang="fr-FR" baseline="0" dirty="0" smtClean="0"/>
              <a:t> (2s pour MSS, 10s pour HLS, 2-5 HDS)</a:t>
            </a:r>
          </a:p>
          <a:p>
            <a:r>
              <a:rPr lang="fr-FR" baseline="0" dirty="0" smtClean="0"/>
              <a:t>Initial RTT0: pour simuler les différents valeurs de </a:t>
            </a:r>
            <a:r>
              <a:rPr lang="fr-FR" baseline="0" dirty="0" err="1" smtClean="0"/>
              <a:t>delay</a:t>
            </a:r>
            <a:r>
              <a:rPr lang="fr-FR" baseline="0" dirty="0" smtClean="0"/>
              <a:t> de propagation, vu que ceci a un impact sur le vitesse de la </a:t>
            </a:r>
            <a:r>
              <a:rPr lang="fr-FR" baseline="0" dirty="0" err="1" smtClean="0"/>
              <a:t>delivrance</a:t>
            </a:r>
            <a:r>
              <a:rPr lang="fr-FR" baseline="0" dirty="0" smtClean="0"/>
              <a:t> des </a:t>
            </a:r>
            <a:r>
              <a:rPr lang="fr-FR" baseline="0" dirty="0" err="1" smtClean="0"/>
              <a:t>chunks</a:t>
            </a:r>
            <a:endParaRPr lang="fr-FR" baseline="0" dirty="0" smtClean="0"/>
          </a:p>
          <a:p>
            <a:r>
              <a:rPr lang="fr-FR" baseline="0" dirty="0" smtClean="0"/>
              <a:t>IP </a:t>
            </a:r>
            <a:r>
              <a:rPr lang="fr-FR" baseline="0" dirty="0" err="1" smtClean="0"/>
              <a:t>traffic</a:t>
            </a:r>
            <a:r>
              <a:rPr lang="fr-FR" baseline="0" dirty="0" smtClean="0"/>
              <a:t>: pour simuler le cas où le réseau cœur de ISP (réseau internet dans le cas le plus général) est bien chargé par des flux </a:t>
            </a:r>
            <a:r>
              <a:rPr lang="fr-FR" baseline="0" dirty="0" err="1" smtClean="0"/>
              <a:t>ip</a:t>
            </a:r>
            <a:endParaRPr lang="fr-FR" baseline="0" dirty="0" smtClean="0"/>
          </a:p>
          <a:p>
            <a:r>
              <a:rPr lang="fr-FR" baseline="0" dirty="0" err="1" smtClean="0"/>
              <a:t>Bottleneck</a:t>
            </a:r>
            <a:r>
              <a:rPr lang="fr-FR" baseline="0" dirty="0" smtClean="0"/>
              <a:t> Queue </a:t>
            </a:r>
            <a:r>
              <a:rPr lang="fr-FR" baseline="0" dirty="0" err="1" smtClean="0"/>
              <a:t>effect</a:t>
            </a:r>
            <a:r>
              <a:rPr lang="fr-FR" baseline="0" dirty="0" smtClean="0"/>
              <a:t>: pour savoir l’effet de la configuration de la file d’attente au niveau du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Chiheb Ben Ameur  Orange Labs - IRISA 17 décembre 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2887F-92BB-F449-A0C7-D41F4157299B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scenario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Chiheb Ben Ameur  Orange Labs - IRISA 17 décembre 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2887F-92BB-F449-A0C7-D41F4157299B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not </a:t>
            </a:r>
            <a:r>
              <a:rPr lang="fr-FR" dirty="0" err="1" smtClean="0"/>
              <a:t>well</a:t>
            </a:r>
            <a:r>
              <a:rPr lang="fr-FR" dirty="0" smtClean="0"/>
              <a:t>-</a:t>
            </a:r>
            <a:r>
              <a:rPr lang="fr-FR" dirty="0" err="1" smtClean="0"/>
              <a:t>adapted</a:t>
            </a:r>
            <a:r>
              <a:rPr lang="fr-FR" dirty="0" smtClean="0"/>
              <a:t> to streaming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Chiheb Ben Ameur  Orange Labs - IRISA 17 décembre 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2887F-92BB-F449-A0C7-D41F4157299B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dire que les perfs de </a:t>
            </a:r>
            <a:r>
              <a:rPr lang="fr-FR" dirty="0" err="1" smtClean="0"/>
              <a:t>westwood</a:t>
            </a:r>
            <a:r>
              <a:rPr lang="fr-FR" dirty="0" smtClean="0"/>
              <a:t>+ se </a:t>
            </a:r>
            <a:r>
              <a:rPr lang="fr-FR" dirty="0" err="1" smtClean="0"/>
              <a:t>dégradents</a:t>
            </a:r>
            <a:r>
              <a:rPr lang="fr-FR" dirty="0" smtClean="0"/>
              <a:t> lors de l’augmentation du nombre</a:t>
            </a:r>
            <a:r>
              <a:rPr lang="fr-FR" baseline="0" dirty="0" smtClean="0"/>
              <a:t> des flux HAS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Chiheb Ben Ameur  Orange Labs - IRISA 17 décembre 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2887F-92BB-F449-A0C7-D41F4157299B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2887F-92BB-F449-A0C7-D41F4157299B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Chiheb Ben Ameur  Orange Labs - IRISA 17 décembre 2015</a:t>
            </a:r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Chiheb Ben Ameur  Orange Labs - IRISA 17 décembre 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2887F-92BB-F449-A0C7-D41F4157299B}" type="slidenum">
              <a:rPr lang="fr-FR" smtClean="0"/>
              <a:pPr>
                <a:defRPr/>
              </a:pPr>
              <a:t>53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parler de </a:t>
            </a:r>
            <a:r>
              <a:rPr lang="fr-FR" dirty="0" err="1" smtClean="0"/>
              <a:t>hybrid</a:t>
            </a:r>
            <a:r>
              <a:rPr lang="fr-FR" dirty="0" smtClean="0"/>
              <a:t> </a:t>
            </a:r>
            <a:r>
              <a:rPr lang="fr-FR" dirty="0" err="1" smtClean="0"/>
              <a:t>ssthresh</a:t>
            </a:r>
            <a:r>
              <a:rPr lang="fr-FR" dirty="0" smtClean="0"/>
              <a:t> de </a:t>
            </a:r>
            <a:r>
              <a:rPr lang="fr-FR" dirty="0" err="1" smtClean="0"/>
              <a:t>Cubic</a:t>
            </a:r>
            <a:endParaRPr lang="fr-FR" dirty="0" smtClean="0"/>
          </a:p>
          <a:p>
            <a:r>
              <a:rPr lang="fr-FR" dirty="0" smtClean="0"/>
              <a:t>parler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loss</a:t>
            </a:r>
            <a:r>
              <a:rPr lang="fr-FR" baseline="0" dirty="0" smtClean="0"/>
              <a:t>-</a:t>
            </a:r>
            <a:r>
              <a:rPr lang="fr-FR" baseline="0" dirty="0" err="1" smtClean="0"/>
              <a:t>delay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congestion </a:t>
            </a:r>
            <a:r>
              <a:rPr lang="fr-FR" baseline="0" dirty="0" err="1" smtClean="0"/>
              <a:t>detection</a:t>
            </a:r>
            <a:r>
              <a:rPr lang="fr-FR" baseline="0" dirty="0" smtClean="0"/>
              <a:t> mode de </a:t>
            </a:r>
            <a:r>
              <a:rPr lang="fr-FR" baseline="0" dirty="0" err="1" smtClean="0"/>
              <a:t>illinois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Chiheb Ben Ameur  Orange Labs - IRISA 17 décembre 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2887F-92BB-F449-A0C7-D41F4157299B}" type="slidenum">
              <a:rPr lang="fr-FR" smtClean="0"/>
              <a:pPr>
                <a:defRPr/>
              </a:pPr>
              <a:t>54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améliorer cette partie: </a:t>
            </a:r>
          </a:p>
          <a:p>
            <a:r>
              <a:rPr lang="fr-FR" smtClean="0"/>
              <a:t>-</a:t>
            </a:r>
            <a:r>
              <a:rPr lang="fr-FR" baseline="0" smtClean="0"/>
              <a:t> 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Chiheb Ben Ameur  Orange Labs - IRISA 17 décembre 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2887F-92BB-F449-A0C7-D41F4157299B}" type="slidenum">
              <a:rPr lang="fr-FR" smtClean="0"/>
              <a:pPr>
                <a:defRPr/>
              </a:pPr>
              <a:t>55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Comme</a:t>
            </a:r>
            <a:r>
              <a:rPr lang="fr-FR" baseline="0" dirty="0" smtClean="0"/>
              <a:t> le titre l’indique, le contexte de notre travail est la technologie HTTP Adaptive Streaming. Cette technologie consiste à transcoder la vidéo originale vers de multiples niveaux de qualité et à la segmenter en petit segments de même durée de lecture, appelée </a:t>
            </a:r>
            <a:r>
              <a:rPr lang="fr-FR" baseline="0" dirty="0" err="1" smtClean="0"/>
              <a:t>chunks</a:t>
            </a:r>
            <a:r>
              <a:rPr lang="fr-FR" baseline="0" dirty="0" smtClean="0"/>
              <a:t>. Ces </a:t>
            </a:r>
            <a:r>
              <a:rPr lang="fr-FR" baseline="0" dirty="0" err="1" smtClean="0"/>
              <a:t>chunks</a:t>
            </a:r>
            <a:r>
              <a:rPr lang="fr-FR" baseline="0" dirty="0" smtClean="0"/>
              <a:t> seront demandés par le </a:t>
            </a:r>
            <a:r>
              <a:rPr lang="fr-FR" baseline="0" dirty="0" err="1" smtClean="0"/>
              <a:t>player</a:t>
            </a:r>
            <a:r>
              <a:rPr lang="fr-FR" baseline="0" dirty="0" smtClean="0"/>
              <a:t> HAS situé du côté du client en utilisant le protocole HTTP. le choix du niveau de qualité est une fonction de la bande passante estimée du ou des </a:t>
            </a:r>
            <a:r>
              <a:rPr lang="fr-FR" baseline="0" dirty="0" err="1" smtClean="0"/>
              <a:t>chunks</a:t>
            </a:r>
            <a:r>
              <a:rPr lang="fr-FR" baseline="0" dirty="0" smtClean="0"/>
              <a:t> précédents, comme la figure suivante le montre.</a:t>
            </a:r>
          </a:p>
          <a:p>
            <a:r>
              <a:rPr lang="fr-FR" baseline="0" dirty="0" smtClean="0"/>
              <a:t>Ici, l’intelligence est localisée au niveau du </a:t>
            </a:r>
            <a:r>
              <a:rPr lang="fr-FR" baseline="0" dirty="0" err="1" smtClean="0"/>
              <a:t>player</a:t>
            </a:r>
            <a:r>
              <a:rPr lang="fr-FR" baseline="0" dirty="0" smtClean="0"/>
              <a:t> qui …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Chiheb Ben Ameur  Orange Labs - IRISA 17 décembre 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2887F-92BB-F449-A0C7-D41F4157299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dire que les perfs de </a:t>
            </a:r>
            <a:r>
              <a:rPr lang="fr-FR" dirty="0" err="1" smtClean="0"/>
              <a:t>westwood</a:t>
            </a:r>
            <a:r>
              <a:rPr lang="fr-FR" dirty="0" smtClean="0"/>
              <a:t>+ se </a:t>
            </a:r>
            <a:r>
              <a:rPr lang="fr-FR" dirty="0" err="1" smtClean="0"/>
              <a:t>dégradents</a:t>
            </a:r>
            <a:r>
              <a:rPr lang="fr-FR" dirty="0" smtClean="0"/>
              <a:t> lors de l’augmentation du nombre</a:t>
            </a:r>
            <a:r>
              <a:rPr lang="fr-FR" baseline="0" dirty="0" smtClean="0"/>
              <a:t> des flux HAS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Chiheb Ben Ameur  Orange Labs - IRISA 17 décembre 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2887F-92BB-F449-A0C7-D41F4157299B}" type="slidenum">
              <a:rPr lang="fr-FR" smtClean="0"/>
              <a:pPr>
                <a:defRPr/>
              </a:pPr>
              <a:t>60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cause de dégradation de </a:t>
            </a:r>
            <a:r>
              <a:rPr lang="fr-FR" dirty="0" err="1" smtClean="0"/>
              <a:t>TcpHas</a:t>
            </a:r>
            <a:r>
              <a:rPr lang="fr-FR" dirty="0" smtClean="0"/>
              <a:t> lorsque IP </a:t>
            </a:r>
            <a:r>
              <a:rPr lang="fr-FR" dirty="0" err="1" smtClean="0"/>
              <a:t>traffic</a:t>
            </a:r>
            <a:r>
              <a:rPr lang="fr-FR" dirty="0" smtClean="0"/>
              <a:t> &gt; 70%: </a:t>
            </a:r>
            <a:r>
              <a:rPr lang="fr-FR" dirty="0" err="1" smtClean="0"/>
              <a:t>TcpHas</a:t>
            </a:r>
            <a:r>
              <a:rPr lang="fr-FR" dirty="0" smtClean="0"/>
              <a:t> est sensible au taux de congestion élevé: il mettra à jour</a:t>
            </a:r>
            <a:r>
              <a:rPr lang="fr-FR" baseline="0" dirty="0" smtClean="0"/>
              <a:t> la qualité optimale ainsi que </a:t>
            </a:r>
            <a:r>
              <a:rPr lang="fr-FR" baseline="0" dirty="0" err="1" smtClean="0"/>
              <a:t>ssthresh</a:t>
            </a:r>
            <a:r>
              <a:rPr lang="fr-FR" baseline="0" dirty="0" smtClean="0"/>
              <a:t> et il aura un comportement instable.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Chiheb Ben Ameur  Orange Labs - IRISA 17 décembre 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2887F-92BB-F449-A0C7-D41F4157299B}" type="slidenum">
              <a:rPr lang="fr-FR" smtClean="0"/>
              <a:pPr>
                <a:defRPr/>
              </a:pPr>
              <a:t>61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qui est doté</a:t>
            </a:r>
            <a:r>
              <a:rPr lang="fr-FR" baseline="0" dirty="0" smtClean="0"/>
              <a:t> d’un algorithme spécifique appelée </a:t>
            </a:r>
            <a:r>
              <a:rPr lang="fr-FR" baseline="0" dirty="0" err="1" smtClean="0"/>
              <a:t>bitrate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controller</a:t>
            </a:r>
            <a:r>
              <a:rPr lang="fr-FR" baseline="0" dirty="0" smtClean="0"/>
              <a:t>. Il prend comme paramètres l’estimation de la bande passante du ou des </a:t>
            </a:r>
            <a:r>
              <a:rPr lang="fr-FR" baseline="0" dirty="0" err="1" smtClean="0"/>
              <a:t>chunks</a:t>
            </a:r>
            <a:r>
              <a:rPr lang="fr-FR" baseline="0" dirty="0" smtClean="0"/>
              <a:t> précédents ainsi que le niveau de remplissage du playback buffer afin de prendre la décision sur le moment de la demande du prochain </a:t>
            </a:r>
            <a:r>
              <a:rPr lang="fr-FR" baseline="0" dirty="0" err="1" smtClean="0"/>
              <a:t>chunk</a:t>
            </a:r>
            <a:r>
              <a:rPr lang="fr-FR" baseline="0" dirty="0" smtClean="0"/>
              <a:t> et son niveau de qualité.</a:t>
            </a:r>
          </a:p>
          <a:p>
            <a:r>
              <a:rPr lang="fr-FR" baseline="0" dirty="0" smtClean="0"/>
              <a:t>Transition: Ainsi, le </a:t>
            </a:r>
            <a:r>
              <a:rPr lang="fr-FR" baseline="0" dirty="0" err="1" smtClean="0"/>
              <a:t>player</a:t>
            </a:r>
            <a:r>
              <a:rPr lang="fr-FR" baseline="0" dirty="0" smtClean="0"/>
              <a:t> dans le cas le plus commun fonctionne comme suit …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Chiheb Ben Ameur  Orange Labs - IRISA 17 décembre 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2887F-92BB-F449-A0C7-D41F4157299B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Ainsi, étant donné que la bande passante disponible pour le client est variable au cours du temps, le </a:t>
            </a:r>
            <a:r>
              <a:rPr lang="fr-FR" dirty="0" err="1" smtClean="0"/>
              <a:t>player</a:t>
            </a:r>
            <a:r>
              <a:rPr lang="fr-FR" dirty="0" smtClean="0"/>
              <a:t> dans le cas commun fonctionne comme suit:</a:t>
            </a:r>
          </a:p>
          <a:p>
            <a:r>
              <a:rPr lang="fr-FR" dirty="0" smtClean="0"/>
              <a:t>On distingue la première phase de </a:t>
            </a:r>
            <a:r>
              <a:rPr lang="fr-FR" dirty="0" err="1" smtClean="0"/>
              <a:t>buffering</a:t>
            </a:r>
            <a:r>
              <a:rPr lang="fr-FR" dirty="0" smtClean="0"/>
              <a:t> au cours de laquelle le </a:t>
            </a:r>
            <a:r>
              <a:rPr lang="fr-FR" dirty="0" err="1" smtClean="0"/>
              <a:t>player</a:t>
            </a:r>
            <a:r>
              <a:rPr lang="fr-FR" dirty="0" smtClean="0"/>
              <a:t> demande</a:t>
            </a:r>
            <a:r>
              <a:rPr lang="fr-FR" baseline="0" dirty="0" smtClean="0"/>
              <a:t> les </a:t>
            </a:r>
            <a:r>
              <a:rPr lang="fr-FR" baseline="0" dirty="0" err="1" smtClean="0"/>
              <a:t>chunks</a:t>
            </a:r>
            <a:r>
              <a:rPr lang="fr-FR" baseline="0" dirty="0" smtClean="0"/>
              <a:t> successivement afin de remplir le playback buffer au plus vite. Un fois bien remplie, il commencera a décoder et a afficher la vidéo pour l’utilisateur. Ainsi, il bascule vers la phase de </a:t>
            </a:r>
            <a:r>
              <a:rPr lang="fr-FR" baseline="0" dirty="0" err="1" smtClean="0"/>
              <a:t>steady</a:t>
            </a:r>
            <a:r>
              <a:rPr lang="fr-FR" baseline="0" dirty="0" smtClean="0"/>
              <a:t> state au cours de laquelle il demande un </a:t>
            </a:r>
            <a:r>
              <a:rPr lang="fr-FR" baseline="0" dirty="0" err="1" smtClean="0"/>
              <a:t>chunk</a:t>
            </a:r>
            <a:r>
              <a:rPr lang="fr-FR" baseline="0" dirty="0" smtClean="0"/>
              <a:t> chaque durée de </a:t>
            </a:r>
            <a:r>
              <a:rPr lang="fr-FR" baseline="0" dirty="0" err="1" smtClean="0"/>
              <a:t>chunk</a:t>
            </a:r>
            <a:r>
              <a:rPr lang="fr-FR" baseline="0" dirty="0" smtClean="0"/>
              <a:t> afin de garder le même niveau de remplissage du playback buffer. En conséquent, on distingue les périodes ON au cours de laquelle le client est en train de télécharger le </a:t>
            </a:r>
            <a:r>
              <a:rPr lang="fr-FR" baseline="0" dirty="0" err="1" smtClean="0"/>
              <a:t>chunk</a:t>
            </a:r>
            <a:r>
              <a:rPr lang="fr-FR" baseline="0" dirty="0" smtClean="0"/>
              <a:t>, et la période OFF qui est une période de repos entre deux périodes ON successives. Comme indiqué sur la figure suivante, lorsque la bande passante offerte au client augmente, le </a:t>
            </a:r>
            <a:r>
              <a:rPr lang="fr-FR" baseline="0" dirty="0" err="1" smtClean="0"/>
              <a:t>player</a:t>
            </a:r>
            <a:r>
              <a:rPr lang="fr-FR" baseline="0" dirty="0" smtClean="0"/>
              <a:t> mettra moins de temps pour télécharger les </a:t>
            </a:r>
            <a:r>
              <a:rPr lang="fr-FR" baseline="0" dirty="0" err="1" smtClean="0"/>
              <a:t>chunks</a:t>
            </a:r>
            <a:r>
              <a:rPr lang="fr-FR" baseline="0" dirty="0" smtClean="0"/>
              <a:t>, et si le </a:t>
            </a:r>
            <a:r>
              <a:rPr lang="fr-FR" baseline="0" dirty="0" err="1" smtClean="0"/>
              <a:t>bitrate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controller</a:t>
            </a:r>
            <a:r>
              <a:rPr lang="fr-FR" baseline="0" dirty="0" smtClean="0"/>
              <a:t> le décide, il peut </a:t>
            </a:r>
            <a:r>
              <a:rPr lang="fr-FR" baseline="0" dirty="0" err="1" smtClean="0"/>
              <a:t>swither</a:t>
            </a:r>
            <a:r>
              <a:rPr lang="fr-FR" baseline="0" dirty="0" smtClean="0"/>
              <a:t> vers le niveau de qualité supérieur. Inversement, si la bande passante disponible diminue, le </a:t>
            </a:r>
            <a:r>
              <a:rPr lang="fr-FR" baseline="0" dirty="0" err="1" smtClean="0"/>
              <a:t>player</a:t>
            </a:r>
            <a:r>
              <a:rPr lang="fr-FR" baseline="0" dirty="0" smtClean="0"/>
              <a:t> passera plus de temps à télécharger le </a:t>
            </a:r>
            <a:r>
              <a:rPr lang="fr-FR" baseline="0" dirty="0" err="1" smtClean="0"/>
              <a:t>chunk</a:t>
            </a:r>
            <a:r>
              <a:rPr lang="fr-FR" baseline="0" dirty="0" smtClean="0"/>
              <a:t>, ce qui fait que le </a:t>
            </a:r>
            <a:r>
              <a:rPr lang="fr-FR" baseline="0" dirty="0" err="1" smtClean="0"/>
              <a:t>bitrate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controller</a:t>
            </a:r>
            <a:r>
              <a:rPr lang="fr-FR" baseline="0" dirty="0" smtClean="0"/>
              <a:t> donnera la décision pour switcher vers la qualité inférieur.</a:t>
            </a:r>
          </a:p>
          <a:p>
            <a:r>
              <a:rPr lang="fr-FR" baseline="0" dirty="0" smtClean="0"/>
              <a:t>Néanmoins, ici, on note une limitation de HAS vue que contrairement aux périodes ON, durant la période OFF le Player ne pouvait pas estimer la bande passante. </a:t>
            </a:r>
          </a:p>
          <a:p>
            <a:r>
              <a:rPr lang="fr-FR" baseline="0" dirty="0" smtClean="0"/>
              <a:t>En plus</a:t>
            </a:r>
          </a:p>
          <a:p>
            <a:r>
              <a:rPr lang="fr-FR" baseline="0" dirty="0" err="1" smtClean="0"/>
              <a:t>Néamnmoins</a:t>
            </a:r>
            <a:r>
              <a:rPr lang="fr-FR" baseline="0" dirty="0" smtClean="0"/>
              <a:t>, ce comportement peut se complexifier encore dans le cas d’usage </a:t>
            </a:r>
            <a:r>
              <a:rPr lang="fr-FR" baseline="0" dirty="0" err="1" smtClean="0"/>
              <a:t>quotidient</a:t>
            </a:r>
            <a:r>
              <a:rPr lang="fr-FR" baseline="0" dirty="0" smtClean="0"/>
              <a:t>.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Chiheb Ben Ameur  Orange Labs - IRISA 17 décembre 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2887F-92BB-F449-A0C7-D41F4157299B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</a:t>
            </a:r>
            <a:r>
              <a:rPr lang="fr-FR" baseline="0" dirty="0" smtClean="0"/>
              <a:t> fait, les clients HAS sont localisées soit au sein d’un réseau d’accès fixe ou mobile, comme la figure le montre.</a:t>
            </a:r>
          </a:p>
          <a:p>
            <a:r>
              <a:rPr lang="fr-FR" baseline="0" dirty="0" smtClean="0"/>
              <a:t>Sur les deux architecture, un goulot d’étranglement est plus fréquemment localisé entre le DSLAM et le Home </a:t>
            </a:r>
            <a:r>
              <a:rPr lang="fr-FR" baseline="0" dirty="0" err="1" smtClean="0"/>
              <a:t>gateway</a:t>
            </a:r>
            <a:r>
              <a:rPr lang="fr-FR" baseline="0" dirty="0" smtClean="0"/>
              <a:t> dans le réseau fixe et entre le </a:t>
            </a:r>
            <a:r>
              <a:rPr lang="fr-FR" baseline="0" dirty="0" err="1" smtClean="0"/>
              <a:t>serving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gateway</a:t>
            </a:r>
            <a:r>
              <a:rPr lang="fr-FR" baseline="0" dirty="0" smtClean="0"/>
              <a:t> et le base station dans le cas d’un réseau d’accès mobile. La cause est due à la limitation de la capacité de ce lien et la taille réduite de la file d’attente au </a:t>
            </a:r>
            <a:r>
              <a:rPr lang="fr-FR" baseline="0" dirty="0" err="1" smtClean="0"/>
              <a:t>nivau</a:t>
            </a:r>
            <a:r>
              <a:rPr lang="fr-FR" baseline="0" dirty="0" smtClean="0"/>
              <a:t> du DSLAM ou du </a:t>
            </a:r>
            <a:r>
              <a:rPr lang="fr-FR" baseline="0" dirty="0" err="1" smtClean="0"/>
              <a:t>serving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gateway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Ainsi, le cas d’utilisation ou plusieurs clients HAS partagent le même goulot d’étranglement et sont localisés sur le même réseau local est de plus en plus fréquent.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Chiheb Ben Ameur  Orange Labs - IRISA 17 décembre 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2887F-92BB-F449-A0C7-D41F4157299B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</a:t>
            </a:r>
            <a:r>
              <a:rPr lang="fr-FR" baseline="0" dirty="0" smtClean="0"/>
              <a:t> exemple, si on a deux clients HAS sur le même réseau domestique, et si la période ON de chaque client </a:t>
            </a:r>
            <a:r>
              <a:rPr lang="fr-FR" baseline="0" dirty="0" err="1" smtClean="0"/>
              <a:t>coincide</a:t>
            </a:r>
            <a:r>
              <a:rPr lang="fr-FR" baseline="0" dirty="0" smtClean="0"/>
              <a:t> avec la période OFF de l’autre, une surestimation de la bande passante est enregistrée sur chacun des </a:t>
            </a:r>
            <a:r>
              <a:rPr lang="fr-FR" baseline="0" dirty="0" err="1" smtClean="0"/>
              <a:t>players</a:t>
            </a:r>
            <a:r>
              <a:rPr lang="fr-FR" baseline="0" dirty="0" smtClean="0"/>
              <a:t>. Ainsi, les </a:t>
            </a:r>
            <a:r>
              <a:rPr lang="fr-FR" baseline="0" dirty="0" err="1" smtClean="0"/>
              <a:t>players</a:t>
            </a:r>
            <a:r>
              <a:rPr lang="fr-FR" baseline="0" dirty="0" smtClean="0"/>
              <a:t> vont switcher à un niveau de qualité supérieur. Si la somme du débit d’encodage des deux qualités sélectionnée est supérieure à la bande passante totale, une congestion est enregistrée et un délai supplémentaire sera nécessaire pour </a:t>
            </a:r>
            <a:r>
              <a:rPr lang="fr-FR" baseline="0" dirty="0" err="1" smtClean="0"/>
              <a:t>télécherger</a:t>
            </a:r>
            <a:r>
              <a:rPr lang="fr-FR" baseline="0" dirty="0" smtClean="0"/>
              <a:t> ces </a:t>
            </a:r>
            <a:r>
              <a:rPr lang="fr-FR" baseline="0" dirty="0" err="1" smtClean="0"/>
              <a:t>chunks</a:t>
            </a:r>
            <a:r>
              <a:rPr lang="fr-FR" baseline="0" dirty="0" smtClean="0"/>
              <a:t>. Par conséquent, la nouvelle estimation pourrait conduire à choisir un niveau de qualité encore plus bas que le premier.</a:t>
            </a:r>
          </a:p>
          <a:p>
            <a:r>
              <a:rPr lang="fr-FR" baseline="0" dirty="0" smtClean="0"/>
              <a:t>Donc, ici on constate que la cause de cette dégradation est la durée des périodes OFF assez </a:t>
            </a:r>
            <a:r>
              <a:rPr lang="fr-FR" baseline="0" dirty="0" err="1" smtClean="0"/>
              <a:t>improtante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Dans ce cas de figure, la qualité d’expérience de l’utilisateur est largement dégradée vue qu’il y a une fluctuation entre différents niveaux de qualité. En plus, une dégradation de la qualité de service du réseau d’accès est marquée par la congestion causée par cette concurrence.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Chiheb Ben Ameur  Orange Labs - IRISA 17 décembre 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2887F-92BB-F449-A0C7-D41F4157299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Comment faire face à ce</a:t>
            </a:r>
            <a:r>
              <a:rPr lang="fr-FR" baseline="0" dirty="0" smtClean="0"/>
              <a:t> problème, une solution pouvait améliorer considérablement les performances. Elle est désignée par HAS </a:t>
            </a:r>
            <a:r>
              <a:rPr lang="fr-FR" baseline="0" dirty="0" err="1" smtClean="0"/>
              <a:t>Traffic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Shaping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c.a.d</a:t>
            </a:r>
            <a:r>
              <a:rPr lang="fr-FR" baseline="0" dirty="0" smtClean="0"/>
              <a:t> un bridage du débit HAS. Cette solution consiste à définir un débit maximum pour chaque flux HAS du réseau domestique qui permettra à chaque client de se stabiliser sur un niveau de qualité optimal. Dans ce cas, les périodes ON s’étalent et les périodes OFF se réduisent. Ainsi, le </a:t>
            </a:r>
            <a:r>
              <a:rPr lang="fr-FR" baseline="0" dirty="0" err="1" smtClean="0"/>
              <a:t>player</a:t>
            </a:r>
            <a:r>
              <a:rPr lang="fr-FR" baseline="0" dirty="0" smtClean="0"/>
              <a:t> HAS pouvais surmonter les limitations générées par la période OFF.</a:t>
            </a:r>
          </a:p>
          <a:p>
            <a:r>
              <a:rPr lang="fr-FR" baseline="0" dirty="0" smtClean="0"/>
              <a:t>C’est </a:t>
            </a:r>
            <a:r>
              <a:rPr lang="fr-FR" baseline="0" dirty="0" err="1" smtClean="0"/>
              <a:t>ic</a:t>
            </a:r>
            <a:r>
              <a:rPr lang="fr-FR" baseline="0" dirty="0" smtClean="0"/>
              <a:t> que nous définissons l’objectif de notre travail: c’est d’appliquer le HAS </a:t>
            </a:r>
            <a:r>
              <a:rPr lang="fr-FR" baseline="0" dirty="0" err="1" smtClean="0"/>
              <a:t>traffic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shaping</a:t>
            </a:r>
            <a:r>
              <a:rPr lang="fr-FR" baseline="0" dirty="0" smtClean="0"/>
              <a:t> mais, en optimisant le protocole TCP pour cet objectif, vue que le ce protocole n’est pas adaptée au service du HAS.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Chiheb Ben Ameur  Orange Labs - IRISA 17 décembre 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2887F-92BB-F449-A0C7-D41F4157299B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Dans la littérature, trois types</a:t>
            </a:r>
            <a:r>
              <a:rPr lang="fr-FR" baseline="0" dirty="0" smtClean="0"/>
              <a:t> de solutions ont été proposés. Ces solutions sont classifiés selon l’emplacement du </a:t>
            </a:r>
            <a:r>
              <a:rPr lang="fr-FR" baseline="0" dirty="0" err="1" smtClean="0"/>
              <a:t>Traffic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Shaping</a:t>
            </a:r>
            <a:r>
              <a:rPr lang="fr-FR" baseline="0" dirty="0" smtClean="0"/>
              <a:t>. Au niveau du client, serveur ou la </a:t>
            </a:r>
            <a:r>
              <a:rPr lang="fr-FR" baseline="0" dirty="0" err="1" smtClean="0"/>
              <a:t>gateway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Chiheb Ben Ameur  Orange Labs - IRISA 17 décembre 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2887F-92BB-F449-A0C7-D41F4157299B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regardes les gens et rappelle le principe de </a:t>
            </a:r>
            <a:r>
              <a:rPr lang="fr-FR" dirty="0" err="1" smtClean="0"/>
              <a:t>gateway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 solution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Chiheb Ben Ameur  Orange Labs - IRISA 17 décembre 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2887F-92BB-F449-A0C7-D41F4157299B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sTutellesDiaporam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06320" y="5953136"/>
            <a:ext cx="4511040" cy="519623"/>
          </a:xfrm>
          <a:prstGeom prst="rect">
            <a:avLst/>
          </a:prstGeom>
        </p:spPr>
      </p:pic>
      <p:sp>
        <p:nvSpPr>
          <p:cNvPr id="13" name="ZoneTexte 1"/>
          <p:cNvSpPr txBox="1">
            <a:spLocks noChangeArrowheads="1"/>
          </p:cNvSpPr>
          <p:nvPr userDrawn="1"/>
        </p:nvSpPr>
        <p:spPr bwMode="auto">
          <a:xfrm>
            <a:off x="10160" y="5676137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200" dirty="0">
                <a:solidFill>
                  <a:srgbClr val="7F7F7F"/>
                </a:solidFill>
                <a:latin typeface="Avenir Book"/>
                <a:cs typeface="Avenir Book"/>
              </a:rPr>
              <a:t>Institut de </a:t>
            </a:r>
            <a:r>
              <a:rPr lang="fr-FR" sz="1200" dirty="0" smtClean="0">
                <a:solidFill>
                  <a:srgbClr val="7F7F7F"/>
                </a:solidFill>
                <a:latin typeface="Avenir Book"/>
                <a:cs typeface="Avenir Book"/>
              </a:rPr>
              <a:t>Recherche en Informatique et </a:t>
            </a:r>
            <a:r>
              <a:rPr lang="fr-FR" sz="1200" dirty="0">
                <a:solidFill>
                  <a:srgbClr val="7F7F7F"/>
                </a:solidFill>
                <a:latin typeface="Avenir Book"/>
                <a:cs typeface="Avenir Book"/>
              </a:rPr>
              <a:t>Systèmes Aléatoires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20320" y="1666240"/>
            <a:ext cx="9133840" cy="1107440"/>
          </a:xfrm>
          <a:prstGeom prst="rect">
            <a:avLst/>
          </a:prstGeom>
        </p:spPr>
        <p:txBody>
          <a:bodyPr vert="horz"/>
          <a:lstStyle>
            <a:lvl1pPr>
              <a:defRPr sz="3400" b="0" i="0">
                <a:solidFill>
                  <a:schemeClr val="bg1"/>
                </a:solidFill>
                <a:effectLst/>
                <a:latin typeface="+mn-lt"/>
                <a:cs typeface="Myriad Pro"/>
              </a:defRPr>
            </a:lvl1pPr>
          </a:lstStyle>
          <a:p>
            <a:r>
              <a:rPr lang="fr-FR" dirty="0" smtClean="0"/>
              <a:t>Cliquez et insérez le titre </a:t>
            </a:r>
            <a:br>
              <a:rPr lang="fr-FR" dirty="0" smtClean="0"/>
            </a:br>
            <a:r>
              <a:rPr lang="fr-FR" dirty="0" smtClean="0"/>
              <a:t>(sur 2 lignes max de préférence)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20320" y="3140075"/>
            <a:ext cx="9133840" cy="90360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0">
                <a:solidFill>
                  <a:srgbClr val="FFFFFF"/>
                </a:solidFill>
                <a:latin typeface="+mn-lt"/>
                <a:cs typeface="Myriad Pro Light"/>
              </a:defRPr>
            </a:lvl1pPr>
            <a:lvl2pPr>
              <a:defRPr b="0" i="0">
                <a:latin typeface="Myriad Pro Light"/>
                <a:cs typeface="Myriad Pro Light"/>
              </a:defRPr>
            </a:lvl2pPr>
            <a:lvl3pPr>
              <a:defRPr b="0" i="0">
                <a:latin typeface="Myriad Pro Light"/>
                <a:cs typeface="Myriad Pro Light"/>
              </a:defRPr>
            </a:lvl3pPr>
            <a:lvl4pPr>
              <a:defRPr b="0" i="0">
                <a:latin typeface="Myriad Pro Light"/>
                <a:cs typeface="Myriad Pro Light"/>
              </a:defRPr>
            </a:lvl4pPr>
            <a:lvl5pPr marL="1828800" indent="0">
              <a:buNone/>
              <a:defRPr b="0" i="0">
                <a:latin typeface="Myriad Pro Light"/>
                <a:cs typeface="Myriad Pro Light"/>
              </a:defRPr>
            </a:lvl5pPr>
          </a:lstStyle>
          <a:p>
            <a:pPr lvl="0"/>
            <a:r>
              <a:rPr lang="fr-FR" dirty="0" smtClean="0"/>
              <a:t>Cliquez pour modifier le sous-titre (sur 2 lignes max de préférence)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5749608" y="4692016"/>
            <a:ext cx="3069272" cy="447992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600" baseline="0">
                <a:solidFill>
                  <a:srgbClr val="BFBFBF"/>
                </a:solidFill>
                <a:effectLst>
                  <a:outerShdw blurRad="50800" dist="38100" dir="72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>
                <a:solidFill>
                  <a:srgbClr val="FF6600"/>
                </a:solidFill>
              </a:defRPr>
            </a:lvl2pPr>
            <a:lvl3pPr marL="914400" indent="0">
              <a:buNone/>
              <a:defRPr>
                <a:solidFill>
                  <a:srgbClr val="FF6600"/>
                </a:solidFill>
              </a:defRPr>
            </a:lvl3pPr>
            <a:lvl4pPr marL="1371600" indent="0">
              <a:buNone/>
              <a:defRPr>
                <a:solidFill>
                  <a:srgbClr val="FF6600"/>
                </a:solidFill>
              </a:defRPr>
            </a:lvl4pPr>
            <a:lvl5pPr marL="1828800" indent="0">
              <a:buNone/>
              <a:defRPr>
                <a:solidFill>
                  <a:srgbClr val="FF6600"/>
                </a:solidFill>
              </a:defRPr>
            </a:lvl5pPr>
          </a:lstStyle>
          <a:p>
            <a:pPr lvl="0"/>
            <a:r>
              <a:rPr lang="fr-FR" dirty="0" smtClean="0"/>
              <a:t>Date / Lieu</a:t>
            </a:r>
            <a:endParaRPr lang="fr-FR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254000" y="4692016"/>
            <a:ext cx="3069272" cy="44799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  <a:effectLst>
                  <a:outerShdw blurRad="50800" dist="38100" dir="174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>
                <a:solidFill>
                  <a:srgbClr val="FF6600"/>
                </a:solidFill>
              </a:defRPr>
            </a:lvl2pPr>
            <a:lvl3pPr marL="914400" indent="0">
              <a:buNone/>
              <a:defRPr>
                <a:solidFill>
                  <a:srgbClr val="FF6600"/>
                </a:solidFill>
              </a:defRPr>
            </a:lvl3pPr>
            <a:lvl4pPr marL="1371600" indent="0">
              <a:buNone/>
              <a:defRPr>
                <a:solidFill>
                  <a:srgbClr val="FF6600"/>
                </a:solidFill>
              </a:defRPr>
            </a:lvl4pPr>
            <a:lvl5pPr marL="1828800" indent="0">
              <a:buNone/>
              <a:defRPr>
                <a:solidFill>
                  <a:srgbClr val="FF6600"/>
                </a:solidFill>
              </a:defRPr>
            </a:lvl5pPr>
          </a:lstStyle>
          <a:p>
            <a:pPr lvl="0"/>
            <a:r>
              <a:rPr lang="fr-FR" dirty="0" smtClean="0"/>
              <a:t>Prénom NOM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6395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1778" y="4905044"/>
            <a:ext cx="5486400" cy="401224"/>
          </a:xfr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</p:spPr>
        <p:txBody>
          <a:bodyPr anchor="b">
            <a:noAutofit/>
          </a:bodyPr>
          <a:lstStyle>
            <a:lvl1pPr algn="ctr">
              <a:defRPr sz="2400" b="1"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41778" y="469046"/>
            <a:ext cx="5486400" cy="4012151"/>
          </a:xfrm>
          <a:prstGeom prst="rect">
            <a:avLst/>
          </a:prstGeom>
          <a:ln>
            <a:noFill/>
          </a:ln>
          <a:effectLst>
            <a:outerShdw blurRad="193675" dist="1143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 b="0">
                <a:ln w="12700" cmpd="sng">
                  <a:noFill/>
                </a:ln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41778" y="5314923"/>
            <a:ext cx="5486400" cy="80486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/>
              </a:gs>
            </a:gsLst>
            <a:lin ang="5040000" scaled="0"/>
            <a:tileRect/>
          </a:gradFill>
        </p:spPr>
        <p:txBody>
          <a:bodyPr/>
          <a:lstStyle>
            <a:lvl1pPr marL="0" indent="0" algn="ctr">
              <a:buNone/>
              <a:defRPr sz="2200" b="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22880" y="6356350"/>
            <a:ext cx="4978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  <a:latin typeface="+mn-lt"/>
                <a:cs typeface="Myriad Pro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84160" y="6356350"/>
            <a:ext cx="80264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A6A6A6"/>
                </a:solidFill>
                <a:latin typeface="+mn-lt"/>
                <a:cs typeface="Myriad Pro"/>
              </a:defRPr>
            </a:lvl1pPr>
          </a:lstStyle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4279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204721"/>
            <a:ext cx="9144000" cy="30784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atin typeface="+mn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442721"/>
            <a:ext cx="9144000" cy="762000"/>
          </a:xfrm>
          <a:prstGeom prst="rect">
            <a:avLst/>
          </a:prstGeom>
          <a:gradFill flip="none" rotWithShape="1">
            <a:gsLst>
              <a:gs pos="11000">
                <a:schemeClr val="tx2"/>
              </a:gs>
              <a:gs pos="38000">
                <a:srgbClr val="336699"/>
              </a:gs>
              <a:gs pos="75000">
                <a:schemeClr val="tx2">
                  <a:lumMod val="75000"/>
                </a:schemeClr>
              </a:gs>
              <a:gs pos="100000">
                <a:schemeClr val="tx1"/>
              </a:gs>
            </a:gsLst>
            <a:path path="rect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b="0" i="0" dirty="0">
              <a:solidFill>
                <a:srgbClr val="254061"/>
              </a:solidFill>
              <a:effectLst/>
              <a:latin typeface="Myriad Pro"/>
              <a:cs typeface="Myriad Pro"/>
            </a:endParaRPr>
          </a:p>
        </p:txBody>
      </p:sp>
      <p:sp>
        <p:nvSpPr>
          <p:cNvPr id="9" name="ZoneTexte 1"/>
          <p:cNvSpPr txBox="1">
            <a:spLocks noChangeArrowheads="1"/>
          </p:cNvSpPr>
          <p:nvPr userDrawn="1"/>
        </p:nvSpPr>
        <p:spPr bwMode="auto">
          <a:xfrm>
            <a:off x="3921760" y="5827015"/>
            <a:ext cx="50901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200" dirty="0">
                <a:solidFill>
                  <a:srgbClr val="7F7F7F"/>
                </a:solidFill>
                <a:latin typeface="Avenir Book"/>
                <a:cs typeface="Avenir Book"/>
              </a:rPr>
              <a:t>Institut de </a:t>
            </a:r>
            <a:r>
              <a:rPr lang="fr-FR" sz="1200" dirty="0" smtClean="0">
                <a:solidFill>
                  <a:srgbClr val="7F7F7F"/>
                </a:solidFill>
                <a:latin typeface="Avenir Book"/>
                <a:cs typeface="Avenir Book"/>
              </a:rPr>
              <a:t>Recherche en Informatique et </a:t>
            </a:r>
            <a:r>
              <a:rPr lang="fr-FR" sz="1200" dirty="0">
                <a:solidFill>
                  <a:srgbClr val="7F7F7F"/>
                </a:solidFill>
                <a:latin typeface="Avenir Book"/>
                <a:cs typeface="Avenir Book"/>
              </a:rPr>
              <a:t>Systèmes Aléatoires</a:t>
            </a:r>
          </a:p>
        </p:txBody>
      </p:sp>
      <p:pic>
        <p:nvPicPr>
          <p:cNvPr id="8" name="Image 7" descr="logosTutellesDiaporam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44463" y="6138235"/>
            <a:ext cx="4308097" cy="496245"/>
          </a:xfrm>
          <a:prstGeom prst="rect">
            <a:avLst/>
          </a:prstGeom>
        </p:spPr>
      </p:pic>
      <p:sp>
        <p:nvSpPr>
          <p:cNvPr id="12" name="Espace réservé du texte 3"/>
          <p:cNvSpPr>
            <a:spLocks noGrp="1"/>
          </p:cNvSpPr>
          <p:nvPr>
            <p:ph type="body" sz="half" idx="10" hasCustomPrompt="1"/>
          </p:nvPr>
        </p:nvSpPr>
        <p:spPr>
          <a:xfrm>
            <a:off x="0" y="3637280"/>
            <a:ext cx="9144000" cy="741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 baseline="0">
                <a:solidFill>
                  <a:schemeClr val="accent1">
                    <a:lumMod val="50000"/>
                  </a:schemeClr>
                </a:solidFill>
                <a:latin typeface="+mn-lt"/>
                <a:cs typeface="Myriad Pro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sous-titre (2 lignes max)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0" y="2529840"/>
            <a:ext cx="9144000" cy="873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baseline="0">
                <a:solidFill>
                  <a:schemeClr val="tx1"/>
                </a:solidFill>
                <a:latin typeface="+mn-lt"/>
                <a:cs typeface="Myriad Pro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insérer le titre (2 lignes max)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4739918"/>
            <a:ext cx="9144000" cy="36576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ctr">
              <a:defRPr sz="2000" b="0" i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cs typeface="Myriad Pro Light"/>
              </a:defRPr>
            </a:lvl1pPr>
          </a:lstStyle>
          <a:p>
            <a:r>
              <a:rPr lang="fr-FR" dirty="0" smtClean="0"/>
              <a:t>Prénom NOM – Date / Lieu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3282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599" cy="747713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2800">
                <a:effectLst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8" name="Espace réservé du texte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  <a:lvl2pPr>
              <a:buSzPct val="100000"/>
              <a:defRPr sz="24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22880" y="6356350"/>
            <a:ext cx="4978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  <a:latin typeface="+mn-lt"/>
                <a:cs typeface="Myriad Pro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84160" y="6356350"/>
            <a:ext cx="80264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A6A6A6"/>
                </a:solidFill>
                <a:latin typeface="+mn-lt"/>
                <a:cs typeface="Myriad Pro"/>
              </a:defRPr>
            </a:lvl1pPr>
          </a:lstStyle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4155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74771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22400"/>
            <a:ext cx="4038600" cy="4703763"/>
          </a:xfrm>
          <a:prstGeom prst="rect">
            <a:avLst/>
          </a:prstGeom>
        </p:spPr>
        <p:txBody>
          <a:bodyPr/>
          <a:lstStyle>
            <a:lvl1pPr>
              <a:defRPr sz="2400" b="0">
                <a:latin typeface="+mn-lt"/>
                <a:cs typeface="Arial"/>
              </a:defRPr>
            </a:lvl1pPr>
            <a:lvl2pPr>
              <a:defRPr sz="2200">
                <a:latin typeface="+mn-lt"/>
                <a:cs typeface="Arial"/>
              </a:defRPr>
            </a:lvl2pPr>
            <a:lvl3pPr>
              <a:defRPr sz="2000">
                <a:latin typeface="+mn-lt"/>
                <a:cs typeface="Arial"/>
              </a:defRPr>
            </a:lvl3pPr>
            <a:lvl4pPr>
              <a:defRPr sz="1800">
                <a:latin typeface="+mn-lt"/>
                <a:cs typeface="Arial"/>
              </a:defRPr>
            </a:lvl4pPr>
            <a:lvl5pPr>
              <a:defRPr sz="1800">
                <a:latin typeface="+mn-lt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3"/>
          </p:nvPr>
        </p:nvSpPr>
        <p:spPr>
          <a:xfrm>
            <a:off x="4632960" y="1422400"/>
            <a:ext cx="4038600" cy="4703763"/>
          </a:xfrm>
          <a:prstGeom prst="rect">
            <a:avLst/>
          </a:prstGeom>
        </p:spPr>
        <p:txBody>
          <a:bodyPr/>
          <a:lstStyle>
            <a:lvl1pPr>
              <a:defRPr sz="2400" b="0">
                <a:latin typeface="Myriad Pro"/>
                <a:cs typeface="Myriad Pro"/>
              </a:defRPr>
            </a:lvl1pPr>
            <a:lvl2pPr>
              <a:defRPr sz="2200">
                <a:latin typeface="Myriad Pro"/>
                <a:cs typeface="Myriad Pro"/>
              </a:defRPr>
            </a:lvl2pPr>
            <a:lvl3pPr>
              <a:defRPr sz="2000">
                <a:latin typeface="Myriad Pro"/>
                <a:cs typeface="Myriad Pro"/>
              </a:defRPr>
            </a:lvl3pPr>
            <a:lvl4pPr>
              <a:defRPr sz="1800">
                <a:latin typeface="Myriad Pro"/>
                <a:cs typeface="Myriad Pro"/>
              </a:defRPr>
            </a:lvl4pPr>
            <a:lvl5pPr>
              <a:defRPr sz="1800">
                <a:latin typeface="Myriad Pro"/>
                <a:cs typeface="Myriad Pr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22880" y="6356350"/>
            <a:ext cx="4978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  <a:latin typeface="+mn-lt"/>
                <a:cs typeface="Myriad Pro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84160" y="6356350"/>
            <a:ext cx="80264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A6A6A6"/>
                </a:solidFill>
                <a:latin typeface="+mn-lt"/>
                <a:cs typeface="Myriad Pro"/>
              </a:defRPr>
            </a:lvl1pPr>
          </a:lstStyle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3027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747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402080"/>
            <a:ext cx="4040188" cy="7727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402080"/>
            <a:ext cx="4041775" cy="7727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13"/>
          </p:nvPr>
        </p:nvSpPr>
        <p:spPr>
          <a:xfrm>
            <a:off x="464312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22880" y="6356350"/>
            <a:ext cx="4978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  <a:latin typeface="+mn-lt"/>
                <a:cs typeface="Myriad Pro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84160" y="6356350"/>
            <a:ext cx="80264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A6A6A6"/>
                </a:solidFill>
                <a:latin typeface="+mn-lt"/>
                <a:cs typeface="Myriad Pro"/>
              </a:defRPr>
            </a:lvl1pPr>
          </a:lstStyle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7592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160" y="643915"/>
            <a:ext cx="2458720" cy="10662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4160" y="1710214"/>
            <a:ext cx="2458720" cy="441594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/>
              </a:gs>
            </a:gsLst>
            <a:lin ang="6600000" scaled="0"/>
            <a:tileRect/>
          </a:gradFill>
        </p:spPr>
        <p:txBody>
          <a:bodyPr/>
          <a:lstStyle>
            <a:lvl1pPr marL="0" indent="0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idx="1"/>
          </p:nvPr>
        </p:nvSpPr>
        <p:spPr bwMode="auto">
          <a:xfrm>
            <a:off x="3058160" y="643916"/>
            <a:ext cx="5628640" cy="548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2pPr>
              <a:buSzPct val="100000"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22880" y="6356350"/>
            <a:ext cx="4978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  <a:latin typeface="+mn-lt"/>
                <a:cs typeface="Myriad Pro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84160" y="6356350"/>
            <a:ext cx="80264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A6A6A6"/>
                </a:solidFill>
                <a:latin typeface="+mn-lt"/>
                <a:cs typeface="Myriad Pro"/>
              </a:defRPr>
            </a:lvl1pPr>
          </a:lstStyle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0284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22880" y="6356350"/>
            <a:ext cx="4978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  <a:latin typeface="+mn-lt"/>
                <a:cs typeface="Myriad Pro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84160" y="6356350"/>
            <a:ext cx="80264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A6A6A6"/>
                </a:solidFill>
                <a:latin typeface="+mn-lt"/>
                <a:cs typeface="Myriad Pro"/>
              </a:defRPr>
            </a:lvl1pPr>
          </a:lstStyle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2214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63084"/>
            <a:ext cx="8209279" cy="1021316"/>
          </a:xfrm>
        </p:spPr>
        <p:txBody>
          <a:bodyPr anchor="t">
            <a:normAutofit/>
          </a:bodyPr>
          <a:lstStyle>
            <a:lvl1pPr algn="l">
              <a:defRPr sz="2800" b="0" cap="all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/>
              </a:defRPr>
            </a:lvl1pPr>
          </a:lstStyle>
          <a:p>
            <a:r>
              <a:rPr lang="fr-FR" dirty="0" smtClean="0"/>
              <a:t>Cliquez et insérez le titre de la partie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1" y="633364"/>
            <a:ext cx="8209279" cy="519559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200" b="0" baseline="0">
                <a:solidFill>
                  <a:srgbClr val="BFBFB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numéroter la Partie de la présentation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idx="14"/>
          </p:nvPr>
        </p:nvSpPr>
        <p:spPr bwMode="auto">
          <a:xfrm>
            <a:off x="457200" y="2433637"/>
            <a:ext cx="8121366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  <a:lvl2pPr>
              <a:buSzPct val="100000"/>
              <a:defRPr sz="24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22880" y="6356350"/>
            <a:ext cx="4978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  <a:latin typeface="+mn-lt"/>
                <a:cs typeface="Myriad Pro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84160" y="6356350"/>
            <a:ext cx="80264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A6A6A6"/>
                </a:solidFill>
                <a:latin typeface="+mn-lt"/>
                <a:cs typeface="Myriad Pro"/>
              </a:defRPr>
            </a:lvl1pPr>
          </a:lstStyle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2869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légen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320" y="223520"/>
            <a:ext cx="3362960" cy="89408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274320" y="1137920"/>
            <a:ext cx="3362960" cy="995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 sous-titre de cette image</a:t>
            </a:r>
          </a:p>
        </p:txBody>
      </p:sp>
      <p:sp>
        <p:nvSpPr>
          <p:cNvPr id="8" name="Espace réservé pour une image  2"/>
          <p:cNvSpPr>
            <a:spLocks noGrp="1"/>
          </p:cNvSpPr>
          <p:nvPr>
            <p:ph type="pic" idx="13"/>
          </p:nvPr>
        </p:nvSpPr>
        <p:spPr>
          <a:xfrm>
            <a:off x="3823091" y="223520"/>
            <a:ext cx="3532749" cy="1910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idx="14"/>
          </p:nvPr>
        </p:nvSpPr>
        <p:spPr bwMode="auto">
          <a:xfrm>
            <a:off x="274320" y="2433637"/>
            <a:ext cx="863600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  <a:lvl2pPr>
              <a:buSzPct val="100000"/>
              <a:defRPr sz="24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22880" y="6356350"/>
            <a:ext cx="4978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A6A6"/>
                </a:solidFill>
                <a:latin typeface="+mn-lt"/>
                <a:cs typeface="Myriad Pro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84160" y="6356350"/>
            <a:ext cx="80264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A6A6A6"/>
                </a:solidFill>
                <a:latin typeface="+mn-lt"/>
                <a:cs typeface="Myriad Pro"/>
              </a:defRPr>
            </a:lvl1pPr>
          </a:lstStyle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6165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9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110" y="319175"/>
            <a:ext cx="2386907" cy="8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452879"/>
            <a:ext cx="9144000" cy="3799841"/>
          </a:xfrm>
          <a:prstGeom prst="rect">
            <a:avLst/>
          </a:prstGeom>
          <a:gradFill flip="none" rotWithShape="1">
            <a:gsLst>
              <a:gs pos="11000">
                <a:schemeClr val="tx2"/>
              </a:gs>
              <a:gs pos="38000">
                <a:srgbClr val="336699"/>
              </a:gs>
              <a:gs pos="7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60" r:id="rId2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50000"/>
        <a:buFont typeface="Wingdings" charset="0"/>
        <a:buChar char="ü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50000"/>
        <a:buFont typeface="Courier New" charset="0"/>
        <a:buChar char="o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60000"/>
        <a:buFont typeface="Wingdings" charset="0"/>
        <a:buChar char="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40183"/>
          </a:xfrm>
          <a:prstGeom prst="rect">
            <a:avLst/>
          </a:prstGeom>
          <a:gradFill flip="none" rotWithShape="1">
            <a:gsLst>
              <a:gs pos="11000">
                <a:schemeClr val="tx2"/>
              </a:gs>
              <a:gs pos="38000">
                <a:srgbClr val="336699"/>
              </a:gs>
              <a:gs pos="7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11" name="Image 8" descr="logo-page2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24023" y="106191"/>
            <a:ext cx="1496457" cy="51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31" r:id="rId2"/>
    <p:sldLayoutId id="2147483832" r:id="rId3"/>
    <p:sldLayoutId id="2147483835" r:id="rId4"/>
    <p:sldLayoutId id="2147483836" r:id="rId5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17375E"/>
        </a:buClr>
        <a:buFont typeface="Wingdings" charset="0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17375E"/>
        </a:buClr>
        <a:buFont typeface="Wingdings" charset="0"/>
        <a:defRPr sz="3200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17375E"/>
        </a:buClr>
        <a:buFont typeface="Wingdings" charset="0"/>
        <a:defRPr sz="3200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17375E"/>
        </a:buClr>
        <a:buFont typeface="Wingdings" charset="0"/>
        <a:defRPr sz="3200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17375E"/>
        </a:buClr>
        <a:buFont typeface="Wingdings" charset="0"/>
        <a:defRPr sz="3200">
          <a:solidFill>
            <a:schemeClr val="tx1"/>
          </a:solidFill>
          <a:latin typeface="Arial" charset="0"/>
          <a:ea typeface="ＭＳ Ｐゴシック" charset="0"/>
        </a:defRPr>
      </a:lvl5pPr>
      <a:lvl6pPr marL="1028700" indent="-571500" algn="l" defTabSz="457200" rtl="0" fontAlgn="base">
        <a:spcBef>
          <a:spcPct val="0"/>
        </a:spcBef>
        <a:spcAft>
          <a:spcPct val="0"/>
        </a:spcAft>
        <a:buClr>
          <a:srgbClr val="17375E"/>
        </a:buClr>
        <a:buFont typeface="Wingdings" charset="0"/>
        <a:buChar char=""/>
        <a:defRPr sz="3600">
          <a:solidFill>
            <a:schemeClr val="tx1"/>
          </a:solidFill>
          <a:latin typeface="Arial" charset="0"/>
          <a:ea typeface="ＭＳ Ｐゴシック" charset="0"/>
        </a:defRPr>
      </a:lvl6pPr>
      <a:lvl7pPr marL="1485900" indent="-571500" algn="l" defTabSz="457200" rtl="0" fontAlgn="base">
        <a:spcBef>
          <a:spcPct val="0"/>
        </a:spcBef>
        <a:spcAft>
          <a:spcPct val="0"/>
        </a:spcAft>
        <a:buClr>
          <a:srgbClr val="17375E"/>
        </a:buClr>
        <a:buFont typeface="Wingdings" charset="0"/>
        <a:buChar char=""/>
        <a:defRPr sz="3600">
          <a:solidFill>
            <a:schemeClr val="tx1"/>
          </a:solidFill>
          <a:latin typeface="Arial" charset="0"/>
          <a:ea typeface="ＭＳ Ｐゴシック" charset="0"/>
        </a:defRPr>
      </a:lvl7pPr>
      <a:lvl8pPr marL="1943100" indent="-571500" algn="l" defTabSz="457200" rtl="0" fontAlgn="base">
        <a:spcBef>
          <a:spcPct val="0"/>
        </a:spcBef>
        <a:spcAft>
          <a:spcPct val="0"/>
        </a:spcAft>
        <a:buClr>
          <a:srgbClr val="17375E"/>
        </a:buClr>
        <a:buFont typeface="Wingdings" charset="0"/>
        <a:buChar char=""/>
        <a:defRPr sz="3600">
          <a:solidFill>
            <a:schemeClr val="tx1"/>
          </a:solidFill>
          <a:latin typeface="Arial" charset="0"/>
          <a:ea typeface="ＭＳ Ｐゴシック" charset="0"/>
        </a:defRPr>
      </a:lvl8pPr>
      <a:lvl9pPr marL="2400300" indent="-571500" algn="l" defTabSz="457200" rtl="0" fontAlgn="base">
        <a:spcBef>
          <a:spcPct val="0"/>
        </a:spcBef>
        <a:spcAft>
          <a:spcPct val="0"/>
        </a:spcAft>
        <a:buClr>
          <a:srgbClr val="17375E"/>
        </a:buClr>
        <a:buFont typeface="Wingdings" charset="0"/>
        <a:buChar char=""/>
        <a:defRPr sz="36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charset="0"/>
        <a:buChar char="§"/>
        <a:defRPr sz="2600" b="1" kern="1200">
          <a:solidFill>
            <a:srgbClr val="336699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100000"/>
        <a:buFont typeface="Arial"/>
        <a:buChar char="•"/>
        <a:defRPr sz="26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SzPct val="80000"/>
        <a:buFont typeface="Wingdings" charset="2"/>
        <a:buChar char="§"/>
        <a:defRPr sz="22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2245361"/>
          </a:xfrm>
          <a:prstGeom prst="rect">
            <a:avLst/>
          </a:prstGeom>
          <a:gradFill flip="none" rotWithShape="1">
            <a:gsLst>
              <a:gs pos="11000">
                <a:schemeClr val="tx2"/>
              </a:gs>
              <a:gs pos="38000">
                <a:srgbClr val="336699"/>
              </a:gs>
              <a:gs pos="7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8" name="Image 8" descr="logo-page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24023" y="106191"/>
            <a:ext cx="1496457" cy="51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829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73" r:id="rId2"/>
    <p:sldLayoutId id="2147483874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6600"/>
        </a:buClr>
        <a:buFont typeface="Wingdings" charset="2"/>
        <a:buChar char="§"/>
        <a:defRPr sz="2200" b="1" kern="1200">
          <a:solidFill>
            <a:srgbClr val="33669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6600"/>
        </a:buClr>
        <a:buSzPct val="80000"/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4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5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7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7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8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TCP Protocol </a:t>
            </a:r>
            <a:r>
              <a:rPr lang="fr-FR" dirty="0" err="1" smtClean="0"/>
              <a:t>Optimization</a:t>
            </a:r>
            <a:r>
              <a:rPr lang="fr-FR" dirty="0" smtClean="0"/>
              <a:t> for HTTP Adaptive Streaming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0320" y="2865120"/>
            <a:ext cx="9133840" cy="2400300"/>
          </a:xfrm>
        </p:spPr>
        <p:txBody>
          <a:bodyPr/>
          <a:lstStyle/>
          <a:p>
            <a:r>
              <a:rPr lang="fr-FR" dirty="0" smtClean="0"/>
              <a:t>Soutenance de thèse</a:t>
            </a:r>
          </a:p>
          <a:p>
            <a:endParaRPr lang="fr-FR" sz="1800" dirty="0" smtClean="0"/>
          </a:p>
          <a:p>
            <a:r>
              <a:rPr lang="fr-FR" sz="2800" dirty="0" smtClean="0"/>
              <a:t>Chiheb Ben </a:t>
            </a:r>
            <a:r>
              <a:rPr lang="fr-FR" sz="2800" dirty="0" err="1" smtClean="0"/>
              <a:t>Ameur</a:t>
            </a:r>
            <a:endParaRPr lang="fr-FR" sz="2800" dirty="0" smtClean="0"/>
          </a:p>
          <a:p>
            <a:endParaRPr lang="fr-FR" sz="1800" dirty="0" smtClean="0"/>
          </a:p>
          <a:p>
            <a:r>
              <a:rPr lang="fr-FR" sz="2000" dirty="0" smtClean="0"/>
              <a:t>Salle Aurigny, IRISA, Rennes</a:t>
            </a:r>
          </a:p>
          <a:p>
            <a:r>
              <a:rPr lang="fr-FR" sz="2000" dirty="0" smtClean="0"/>
              <a:t>17 décembre 2015</a:t>
            </a:r>
          </a:p>
        </p:txBody>
      </p:sp>
      <p:pic>
        <p:nvPicPr>
          <p:cNvPr id="3077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0480" y="182880"/>
            <a:ext cx="1150620" cy="1150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8010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Proposed</a:t>
            </a:r>
            <a:r>
              <a:rPr lang="fr-FR" dirty="0" smtClean="0"/>
              <a:t> </a:t>
            </a:r>
            <a:r>
              <a:rPr lang="fr-FR" dirty="0" err="1" smtClean="0"/>
              <a:t>Shaping</a:t>
            </a:r>
            <a:r>
              <a:rPr lang="fr-FR" dirty="0" smtClean="0"/>
              <a:t> Solutions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22400"/>
            <a:ext cx="8115300" cy="4703763"/>
          </a:xfrm>
        </p:spPr>
        <p:txBody>
          <a:bodyPr/>
          <a:lstStyle/>
          <a:p>
            <a:r>
              <a:rPr lang="fr-FR" sz="2000" dirty="0" smtClean="0"/>
              <a:t>Client-</a:t>
            </a:r>
            <a:r>
              <a:rPr lang="fr-FR" sz="2000" dirty="0" err="1" smtClean="0"/>
              <a:t>based</a:t>
            </a:r>
            <a:r>
              <a:rPr lang="fr-FR" sz="2000" dirty="0" smtClean="0"/>
              <a:t> </a:t>
            </a:r>
            <a:r>
              <a:rPr lang="fr-FR" sz="2000" dirty="0" err="1" smtClean="0"/>
              <a:t>Shaping</a:t>
            </a:r>
            <a:r>
              <a:rPr lang="fr-FR" sz="2000" dirty="0" smtClean="0"/>
              <a:t> </a:t>
            </a:r>
            <a:r>
              <a:rPr lang="fr-FR" sz="2000" dirty="0" err="1" smtClean="0"/>
              <a:t>Soution</a:t>
            </a:r>
            <a:endParaRPr lang="fr-FR" sz="2000" dirty="0" smtClean="0"/>
          </a:p>
          <a:p>
            <a:pPr>
              <a:buNone/>
            </a:pPr>
            <a:r>
              <a:rPr lang="fr-FR" sz="2000" dirty="0" smtClean="0">
                <a:solidFill>
                  <a:srgbClr val="FF0000"/>
                </a:solidFill>
              </a:rPr>
              <a:t>Θ</a:t>
            </a:r>
            <a:r>
              <a:rPr lang="fr-FR" sz="2000" dirty="0" smtClean="0"/>
              <a:t> </a:t>
            </a:r>
            <a:r>
              <a:rPr lang="fr-FR" sz="1800" dirty="0" smtClean="0">
                <a:solidFill>
                  <a:schemeClr val="tx1"/>
                </a:solidFill>
              </a:rPr>
              <a:t>no coordination </a:t>
            </a:r>
            <a:r>
              <a:rPr lang="fr-FR" sz="1800" dirty="0" err="1" smtClean="0">
                <a:solidFill>
                  <a:schemeClr val="tx1"/>
                </a:solidFill>
              </a:rPr>
              <a:t>between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competing</a:t>
            </a:r>
            <a:r>
              <a:rPr lang="fr-FR" sz="1800" dirty="0" smtClean="0">
                <a:solidFill>
                  <a:schemeClr val="tx1"/>
                </a:solidFill>
              </a:rPr>
              <a:t> HAS clients</a:t>
            </a:r>
            <a:endParaRPr lang="fr-FR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fr-FR" sz="1200" dirty="0" smtClean="0"/>
          </a:p>
          <a:p>
            <a:pPr>
              <a:buNone/>
            </a:pPr>
            <a:endParaRPr lang="fr-FR" sz="1200" dirty="0" smtClean="0"/>
          </a:p>
          <a:p>
            <a:r>
              <a:rPr lang="fr-FR" sz="2000" dirty="0" smtClean="0"/>
              <a:t>Server-</a:t>
            </a:r>
            <a:r>
              <a:rPr lang="fr-FR" sz="2000" dirty="0" err="1" smtClean="0"/>
              <a:t>based</a:t>
            </a:r>
            <a:r>
              <a:rPr lang="fr-FR" sz="2000" dirty="0" smtClean="0"/>
              <a:t> </a:t>
            </a:r>
            <a:r>
              <a:rPr lang="fr-FR" sz="2000" dirty="0" err="1" smtClean="0"/>
              <a:t>Shaping</a:t>
            </a:r>
            <a:r>
              <a:rPr lang="fr-FR" sz="2000" dirty="0" smtClean="0"/>
              <a:t> Solution</a:t>
            </a:r>
          </a:p>
          <a:p>
            <a:pPr>
              <a:buFont typeface="Wingdings"/>
              <a:buChar char="è"/>
            </a:pPr>
            <a:r>
              <a:rPr lang="fr-FR" sz="1800" dirty="0" smtClean="0">
                <a:solidFill>
                  <a:schemeClr val="tx1"/>
                </a:solidFill>
                <a:sym typeface="Wingdings" pitchFamily="2" charset="2"/>
              </a:rPr>
              <a:t>Estimation of optimal </a:t>
            </a:r>
            <a:r>
              <a:rPr lang="fr-FR" sz="1800" dirty="0" err="1" smtClean="0">
                <a:solidFill>
                  <a:schemeClr val="tx1"/>
                </a:solidFill>
                <a:sym typeface="Wingdings" pitchFamily="2" charset="2"/>
              </a:rPr>
              <a:t>quality</a:t>
            </a:r>
            <a:r>
              <a:rPr lang="fr-FR" sz="18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sym typeface="Wingdings" pitchFamily="2" charset="2"/>
              </a:rPr>
              <a:t>level</a:t>
            </a:r>
            <a:r>
              <a:rPr lang="fr-FR" sz="18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6600"/>
                </a:solidFill>
                <a:sym typeface="Wingdings" pitchFamily="2" charset="2"/>
              </a:rPr>
              <a:t>+</a:t>
            </a:r>
            <a:r>
              <a:rPr lang="fr-FR" sz="1800" dirty="0" smtClean="0">
                <a:sym typeface="Wingdings" pitchFamily="2" charset="2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sym typeface="Wingdings" pitchFamily="2" charset="2"/>
              </a:rPr>
              <a:t>shaping</a:t>
            </a:r>
            <a:r>
              <a:rPr lang="fr-FR" sz="1800" dirty="0" smtClean="0">
                <a:solidFill>
                  <a:schemeClr val="tx1"/>
                </a:solidFill>
                <a:sym typeface="Wingdings" pitchFamily="2" charset="2"/>
              </a:rPr>
              <a:t> the </a:t>
            </a:r>
            <a:r>
              <a:rPr lang="fr-FR" sz="1800" dirty="0" err="1" smtClean="0">
                <a:solidFill>
                  <a:schemeClr val="tx1"/>
                </a:solidFill>
                <a:sym typeface="Wingdings" pitchFamily="2" charset="2"/>
              </a:rPr>
              <a:t>sending</a:t>
            </a:r>
            <a:r>
              <a:rPr lang="fr-FR" sz="1800" dirty="0" smtClean="0">
                <a:solidFill>
                  <a:schemeClr val="tx1"/>
                </a:solidFill>
                <a:sym typeface="Wingdings" pitchFamily="2" charset="2"/>
              </a:rPr>
              <a:t> rate</a:t>
            </a:r>
          </a:p>
          <a:p>
            <a:pPr>
              <a:buNone/>
            </a:pPr>
            <a:r>
              <a:rPr lang="fr-FR" sz="1800" dirty="0" smtClean="0">
                <a:solidFill>
                  <a:srgbClr val="FF0000"/>
                </a:solidFill>
              </a:rPr>
              <a:t>Θ </a:t>
            </a:r>
            <a:r>
              <a:rPr lang="fr-FR" sz="1800" dirty="0" smtClean="0">
                <a:solidFill>
                  <a:schemeClr val="tx1"/>
                </a:solidFill>
              </a:rPr>
              <a:t>no information about </a:t>
            </a:r>
            <a:r>
              <a:rPr lang="fr-FR" sz="1800" dirty="0" err="1" smtClean="0">
                <a:solidFill>
                  <a:schemeClr val="tx1"/>
                </a:solidFill>
              </a:rPr>
              <a:t>other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competing</a:t>
            </a:r>
            <a:r>
              <a:rPr lang="fr-FR" sz="1800" dirty="0" smtClean="0">
                <a:solidFill>
                  <a:schemeClr val="tx1"/>
                </a:solidFill>
              </a:rPr>
              <a:t> HAS clients</a:t>
            </a:r>
          </a:p>
          <a:p>
            <a:pPr>
              <a:buNone/>
            </a:pPr>
            <a:r>
              <a:rPr lang="fr-FR" sz="1800" dirty="0" smtClean="0">
                <a:solidFill>
                  <a:srgbClr val="FF0000"/>
                </a:solidFill>
              </a:rPr>
              <a:t>Θ </a:t>
            </a:r>
            <a:r>
              <a:rPr lang="fr-FR" sz="1800" dirty="0" smtClean="0">
                <a:solidFill>
                  <a:schemeClr val="tx1"/>
                </a:solidFill>
              </a:rPr>
              <a:t>vague estimation of optimal </a:t>
            </a:r>
            <a:r>
              <a:rPr lang="fr-FR" sz="1800" dirty="0" err="1" smtClean="0">
                <a:solidFill>
                  <a:schemeClr val="tx1"/>
                </a:solidFill>
              </a:rPr>
              <a:t>quality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level</a:t>
            </a:r>
            <a:endParaRPr lang="fr-FR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fr-FR" sz="1200" dirty="0" smtClean="0">
              <a:sym typeface="Wingdings" pitchFamily="2" charset="2"/>
            </a:endParaRPr>
          </a:p>
          <a:p>
            <a:pPr>
              <a:buNone/>
            </a:pPr>
            <a:endParaRPr lang="fr-FR" sz="1200" dirty="0" smtClean="0">
              <a:sym typeface="Wingdings" pitchFamily="2" charset="2"/>
            </a:endParaRPr>
          </a:p>
          <a:p>
            <a:r>
              <a:rPr lang="fr-FR" sz="2000" dirty="0" smtClean="0"/>
              <a:t>Gateway-</a:t>
            </a:r>
            <a:r>
              <a:rPr lang="fr-FR" sz="2000" dirty="0" err="1" smtClean="0"/>
              <a:t>based</a:t>
            </a:r>
            <a:r>
              <a:rPr lang="fr-FR" sz="2000" dirty="0" smtClean="0"/>
              <a:t>  </a:t>
            </a:r>
            <a:r>
              <a:rPr lang="fr-FR" sz="2000" dirty="0" err="1" smtClean="0"/>
              <a:t>Shaping</a:t>
            </a:r>
            <a:r>
              <a:rPr lang="fr-FR" sz="2000" dirty="0" smtClean="0"/>
              <a:t> Solution</a:t>
            </a:r>
          </a:p>
          <a:p>
            <a:pPr>
              <a:buFont typeface="Wingdings"/>
              <a:buChar char="è"/>
            </a:pPr>
            <a:r>
              <a:rPr lang="fr-FR" sz="1800" dirty="0" smtClean="0">
                <a:sym typeface="Wingdings" pitchFamily="2" charset="2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sym typeface="Wingdings" pitchFamily="2" charset="2"/>
              </a:rPr>
              <a:t>Bandwidth</a:t>
            </a:r>
            <a:r>
              <a:rPr lang="fr-FR" sz="1800" dirty="0" smtClean="0">
                <a:solidFill>
                  <a:schemeClr val="tx1"/>
                </a:solidFill>
                <a:sym typeface="Wingdings" pitchFamily="2" charset="2"/>
              </a:rPr>
              <a:t> management </a:t>
            </a:r>
            <a:r>
              <a:rPr lang="fr-FR" sz="2000" b="1" dirty="0" smtClean="0">
                <a:solidFill>
                  <a:srgbClr val="FF6600"/>
                </a:solidFill>
                <a:sym typeface="Wingdings" pitchFamily="2" charset="2"/>
              </a:rPr>
              <a:t>+</a:t>
            </a:r>
            <a:r>
              <a:rPr lang="fr-FR" sz="1800" dirty="0" smtClean="0">
                <a:sym typeface="Wingdings" pitchFamily="2" charset="2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sym typeface="Wingdings" pitchFamily="2" charset="2"/>
              </a:rPr>
              <a:t>shaping</a:t>
            </a:r>
            <a:r>
              <a:rPr lang="fr-FR" sz="1800" dirty="0" smtClean="0">
                <a:solidFill>
                  <a:schemeClr val="tx1"/>
                </a:solidFill>
                <a:sym typeface="Wingdings" pitchFamily="2" charset="2"/>
              </a:rPr>
              <a:t> HAS </a:t>
            </a:r>
            <a:r>
              <a:rPr lang="fr-FR" sz="1800" dirty="0" err="1" smtClean="0">
                <a:solidFill>
                  <a:schemeClr val="tx1"/>
                </a:solidFill>
                <a:sym typeface="Wingdings" pitchFamily="2" charset="2"/>
              </a:rPr>
              <a:t>traffic</a:t>
            </a:r>
            <a:r>
              <a:rPr lang="fr-FR" sz="18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endParaRPr lang="fr-FR" sz="1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FR" sz="1800" b="1" dirty="0" smtClean="0">
                <a:solidFill>
                  <a:srgbClr val="00B050"/>
                </a:solidFill>
              </a:rPr>
              <a:t>☺</a:t>
            </a:r>
            <a:r>
              <a:rPr lang="fr-FR" sz="1800" dirty="0" smtClean="0">
                <a:solidFill>
                  <a:srgbClr val="00B050"/>
                </a:solidFill>
              </a:rPr>
              <a:t>  no modification of HAS </a:t>
            </a:r>
            <a:r>
              <a:rPr lang="fr-FR" sz="1800" dirty="0" err="1" smtClean="0">
                <a:solidFill>
                  <a:srgbClr val="00B050"/>
                </a:solidFill>
              </a:rPr>
              <a:t>implementation</a:t>
            </a:r>
            <a:r>
              <a:rPr lang="fr-FR" sz="1800" dirty="0" smtClean="0">
                <a:solidFill>
                  <a:srgbClr val="00B050"/>
                </a:solidFill>
              </a:rPr>
              <a:t> (client or server)</a:t>
            </a:r>
          </a:p>
          <a:p>
            <a:pPr>
              <a:buNone/>
            </a:pPr>
            <a:r>
              <a:rPr lang="fr-FR" sz="1800" b="1" dirty="0" smtClean="0">
                <a:solidFill>
                  <a:srgbClr val="00B050"/>
                </a:solidFill>
              </a:rPr>
              <a:t>    </a:t>
            </a:r>
            <a:r>
              <a:rPr lang="fr-FR" sz="1800" b="1" dirty="0" smtClean="0">
                <a:solidFill>
                  <a:srgbClr val="FF3300"/>
                </a:solidFill>
              </a:rPr>
              <a:t>must</a:t>
            </a:r>
            <a:r>
              <a:rPr lang="fr-FR" sz="1800" b="1" dirty="0" smtClean="0">
                <a:solidFill>
                  <a:srgbClr val="00B050"/>
                </a:solidFill>
              </a:rPr>
              <a:t> </a:t>
            </a:r>
            <a:r>
              <a:rPr lang="fr-FR" sz="1800" dirty="0" err="1" smtClean="0">
                <a:solidFill>
                  <a:srgbClr val="00B050"/>
                </a:solidFill>
              </a:rPr>
              <a:t>acquire</a:t>
            </a:r>
            <a:r>
              <a:rPr lang="fr-FR" sz="1800" dirty="0" smtClean="0">
                <a:solidFill>
                  <a:srgbClr val="00B050"/>
                </a:solidFill>
              </a:rPr>
              <a:t> information about </a:t>
            </a:r>
            <a:r>
              <a:rPr lang="fr-FR" sz="1800" dirty="0" err="1" smtClean="0">
                <a:solidFill>
                  <a:srgbClr val="00B050"/>
                </a:solidFill>
              </a:rPr>
              <a:t>various</a:t>
            </a:r>
            <a:r>
              <a:rPr lang="fr-FR" sz="1800" dirty="0" smtClean="0">
                <a:solidFill>
                  <a:srgbClr val="00B050"/>
                </a:solidFill>
              </a:rPr>
              <a:t> </a:t>
            </a:r>
            <a:r>
              <a:rPr lang="fr-FR" sz="1800" dirty="0" err="1" smtClean="0">
                <a:solidFill>
                  <a:srgbClr val="00B050"/>
                </a:solidFill>
              </a:rPr>
              <a:t>traffic</a:t>
            </a:r>
            <a:r>
              <a:rPr lang="fr-FR" sz="1800" dirty="0" smtClean="0">
                <a:solidFill>
                  <a:srgbClr val="00B050"/>
                </a:solidFill>
              </a:rPr>
              <a:t> </a:t>
            </a:r>
            <a:r>
              <a:rPr lang="fr-FR" sz="1800" dirty="0" err="1" smtClean="0">
                <a:solidFill>
                  <a:srgbClr val="00B050"/>
                </a:solidFill>
              </a:rPr>
              <a:t>inside</a:t>
            </a:r>
            <a:r>
              <a:rPr lang="fr-FR" sz="1800" dirty="0" smtClean="0">
                <a:solidFill>
                  <a:srgbClr val="00B050"/>
                </a:solidFill>
              </a:rPr>
              <a:t> the home network</a:t>
            </a:r>
            <a:endParaRPr lang="fr-FR" sz="1800" dirty="0">
              <a:solidFill>
                <a:srgbClr val="00B05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pic>
        <p:nvPicPr>
          <p:cNvPr id="7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sp>
        <p:nvSpPr>
          <p:cNvPr id="9" name="Sourire 8"/>
          <p:cNvSpPr/>
          <p:nvPr/>
        </p:nvSpPr>
        <p:spPr>
          <a:xfrm>
            <a:off x="490987" y="5210355"/>
            <a:ext cx="232913" cy="250166"/>
          </a:xfrm>
          <a:prstGeom prst="smileyFac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ourire 9"/>
          <p:cNvSpPr/>
          <p:nvPr/>
        </p:nvSpPr>
        <p:spPr>
          <a:xfrm>
            <a:off x="490987" y="5552539"/>
            <a:ext cx="232913" cy="250166"/>
          </a:xfrm>
          <a:prstGeom prst="smileyFace">
            <a:avLst/>
          </a:prstGeom>
          <a:solidFill>
            <a:srgbClr val="FF660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0986" y="2968973"/>
            <a:ext cx="6789707" cy="1416866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84899" y="4800526"/>
            <a:ext cx="7600392" cy="1416866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90987" y="1816651"/>
            <a:ext cx="6245525" cy="831659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Introduction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3552" y="4467727"/>
            <a:ext cx="7591647" cy="1416866"/>
          </a:xfrm>
          <a:prstGeom prst="rect">
            <a:avLst/>
          </a:prstGeom>
          <a:noFill/>
          <a:ln w="28575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61224" y="4026088"/>
            <a:ext cx="7895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6600"/>
                </a:solidFill>
                <a:latin typeface="+mn-lt"/>
              </a:rPr>
              <a:t>Contribution 1: Gateway-</a:t>
            </a:r>
            <a:r>
              <a:rPr lang="fr-FR" dirty="0" err="1" smtClean="0">
                <a:solidFill>
                  <a:srgbClr val="FF6600"/>
                </a:solidFill>
                <a:latin typeface="+mn-lt"/>
              </a:rPr>
              <a:t>based</a:t>
            </a:r>
            <a:r>
              <a:rPr lang="fr-FR" dirty="0" smtClean="0">
                <a:solidFill>
                  <a:srgbClr val="FF66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FF6600"/>
                </a:solidFill>
                <a:latin typeface="+mn-lt"/>
              </a:rPr>
              <a:t>Shaping</a:t>
            </a:r>
            <a:r>
              <a:rPr lang="fr-FR" dirty="0" smtClean="0">
                <a:solidFill>
                  <a:srgbClr val="FF66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FF6600"/>
                </a:solidFill>
                <a:latin typeface="+mn-lt"/>
              </a:rPr>
              <a:t>Method</a:t>
            </a:r>
            <a:r>
              <a:rPr lang="fr-FR" dirty="0" smtClean="0">
                <a:solidFill>
                  <a:srgbClr val="FF6600"/>
                </a:solidFill>
                <a:latin typeface="+mn-lt"/>
              </a:rPr>
              <a:t>: </a:t>
            </a:r>
            <a:r>
              <a:rPr lang="fr-FR" b="1" dirty="0" smtClean="0">
                <a:solidFill>
                  <a:srgbClr val="FF6600"/>
                </a:solidFill>
                <a:latin typeface="+mn-lt"/>
              </a:rPr>
              <a:t>RWTM</a:t>
            </a:r>
            <a:r>
              <a:rPr lang="fr-FR" dirty="0" smtClean="0">
                <a:solidFill>
                  <a:srgbClr val="FF6600"/>
                </a:solidFill>
                <a:latin typeface="+mn-lt"/>
              </a:rPr>
              <a:t> </a:t>
            </a:r>
            <a:endParaRPr lang="fr-FR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1225" y="1381456"/>
            <a:ext cx="6789707" cy="2642776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443552" y="1255713"/>
            <a:ext cx="7008127" cy="1187236"/>
          </a:xfrm>
          <a:prstGeom prst="rect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36763" y="1026608"/>
            <a:ext cx="6621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+mn-lt"/>
              </a:rPr>
              <a:t>Contribution 2: </a:t>
            </a:r>
          </a:p>
          <a:p>
            <a:r>
              <a:rPr lang="fr-FR" dirty="0" smtClean="0">
                <a:solidFill>
                  <a:srgbClr val="00B050"/>
                </a:solidFill>
                <a:latin typeface="+mn-lt"/>
              </a:rPr>
              <a:t>TCP Variant </a:t>
            </a:r>
            <a:r>
              <a:rPr lang="fr-FR" dirty="0" err="1" smtClean="0">
                <a:solidFill>
                  <a:srgbClr val="00B050"/>
                </a:solidFill>
                <a:latin typeface="+mn-lt"/>
              </a:rPr>
              <a:t>Effect</a:t>
            </a:r>
            <a:r>
              <a:rPr lang="fr-FR" dirty="0" smtClean="0">
                <a:solidFill>
                  <a:srgbClr val="00B050"/>
                </a:solidFill>
                <a:latin typeface="+mn-lt"/>
              </a:rPr>
              <a:t> on Gateway-</a:t>
            </a:r>
            <a:r>
              <a:rPr lang="fr-FR" dirty="0" err="1" smtClean="0">
                <a:solidFill>
                  <a:srgbClr val="00B050"/>
                </a:solidFill>
                <a:latin typeface="+mn-lt"/>
              </a:rPr>
              <a:t>based</a:t>
            </a:r>
            <a:r>
              <a:rPr lang="fr-FR" dirty="0" smtClean="0">
                <a:solidFill>
                  <a:srgbClr val="00B050"/>
                </a:solidFill>
                <a:latin typeface="+mn-lt"/>
              </a:rPr>
              <a:t> Solution</a:t>
            </a:r>
            <a:endParaRPr lang="fr-FR" dirty="0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21" name="Connecteur en angle 20"/>
          <p:cNvCxnSpPr>
            <a:stCxn id="17" idx="3"/>
            <a:endCxn id="18" idx="3"/>
          </p:cNvCxnSpPr>
          <p:nvPr/>
        </p:nvCxnSpPr>
        <p:spPr>
          <a:xfrm flipH="1" flipV="1">
            <a:off x="7157861" y="1442107"/>
            <a:ext cx="1099035" cy="2814814"/>
          </a:xfrm>
          <a:prstGeom prst="bentConnector3">
            <a:avLst>
              <a:gd name="adj1" fmla="val -20800"/>
            </a:avLst>
          </a:prstGeom>
          <a:ln>
            <a:solidFill>
              <a:srgbClr val="00B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59472" y="2641167"/>
            <a:ext cx="7591647" cy="1416866"/>
          </a:xfrm>
          <a:prstGeom prst="rect">
            <a:avLst/>
          </a:prstGeom>
          <a:noFill/>
          <a:ln w="28575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1158132" y="1950785"/>
            <a:ext cx="679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99"/>
                </a:solidFill>
                <a:latin typeface="+mn-lt"/>
              </a:rPr>
              <a:t>Contribution 3: HAS-</a:t>
            </a:r>
            <a:r>
              <a:rPr lang="fr-FR" dirty="0" err="1" smtClean="0">
                <a:solidFill>
                  <a:srgbClr val="000099"/>
                </a:solidFill>
                <a:latin typeface="+mn-lt"/>
              </a:rPr>
              <a:t>based</a:t>
            </a:r>
            <a:r>
              <a:rPr lang="fr-FR" dirty="0" smtClean="0">
                <a:solidFill>
                  <a:srgbClr val="000099"/>
                </a:solidFill>
                <a:latin typeface="+mn-lt"/>
              </a:rPr>
              <a:t> TCP </a:t>
            </a:r>
            <a:r>
              <a:rPr lang="fr-FR" dirty="0" err="1" smtClean="0">
                <a:solidFill>
                  <a:srgbClr val="000099"/>
                </a:solidFill>
                <a:latin typeface="+mn-lt"/>
              </a:rPr>
              <a:t>Variant:</a:t>
            </a:r>
            <a:r>
              <a:rPr lang="fr-FR" b="1" dirty="0" err="1" smtClean="0">
                <a:solidFill>
                  <a:srgbClr val="000099"/>
                </a:solidFill>
                <a:latin typeface="+mn-lt"/>
              </a:rPr>
              <a:t>TcpHas</a:t>
            </a:r>
            <a:endParaRPr lang="fr-FR" b="1" dirty="0">
              <a:solidFill>
                <a:srgbClr val="000099"/>
              </a:solidFill>
              <a:latin typeface="+mn-lt"/>
            </a:endParaRPr>
          </a:p>
        </p:txBody>
      </p:sp>
      <p:cxnSp>
        <p:nvCxnSpPr>
          <p:cNvPr id="44" name="Connecteur en angle 43"/>
          <p:cNvCxnSpPr>
            <a:stCxn id="19" idx="1"/>
            <a:endCxn id="43" idx="1"/>
          </p:cNvCxnSpPr>
          <p:nvPr/>
        </p:nvCxnSpPr>
        <p:spPr>
          <a:xfrm rot="10800000" flipH="1">
            <a:off x="361224" y="2181618"/>
            <a:ext cx="796907" cy="521226"/>
          </a:xfrm>
          <a:prstGeom prst="bentConnector3">
            <a:avLst>
              <a:gd name="adj1" fmla="val -28686"/>
            </a:avLst>
          </a:prstGeom>
          <a:ln>
            <a:solidFill>
              <a:srgbClr val="000099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en angle 46"/>
          <p:cNvCxnSpPr>
            <a:stCxn id="18" idx="1"/>
          </p:cNvCxnSpPr>
          <p:nvPr/>
        </p:nvCxnSpPr>
        <p:spPr>
          <a:xfrm rot="10800000" flipH="1" flipV="1">
            <a:off x="536762" y="1442107"/>
            <a:ext cx="621369" cy="508678"/>
          </a:xfrm>
          <a:prstGeom prst="bentConnector3">
            <a:avLst>
              <a:gd name="adj1" fmla="val -36790"/>
            </a:avLst>
          </a:prstGeom>
          <a:ln>
            <a:solidFill>
              <a:srgbClr val="000099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95819" y="508000"/>
            <a:ext cx="2305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prstClr val="black"/>
                </a:solidFill>
                <a:latin typeface="Arial"/>
                <a:cs typeface="Arial"/>
              </a:rPr>
              <a:t>Contributions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6" grpId="0" animBg="1"/>
      <p:bldP spid="17" grpId="0"/>
      <p:bldP spid="19" grpId="1" animBg="1"/>
      <p:bldP spid="19" grpId="2" animBg="1"/>
      <p:bldP spid="39" grpId="1" animBg="1"/>
      <p:bldP spid="42" grpId="0" animBg="1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22400"/>
            <a:ext cx="8374380" cy="47037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General Framework</a:t>
            </a:r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Gateway-</a:t>
            </a:r>
            <a:r>
              <a:rPr lang="fr-FR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based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Shaping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Methods</a:t>
            </a:r>
            <a:endParaRPr lang="fr-FR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fr-FR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TCP Congestion Control Variant </a:t>
            </a:r>
            <a:r>
              <a:rPr lang="fr-FR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Effect</a:t>
            </a:r>
            <a:endParaRPr lang="fr-FR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fr-FR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TcpHas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: HAS-</a:t>
            </a:r>
            <a:r>
              <a:rPr lang="fr-FR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based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TCP Congestion Control Variant</a:t>
            </a:r>
          </a:p>
          <a:p>
            <a:pPr marL="457200" indent="-457200">
              <a:buFont typeface="+mj-lt"/>
              <a:buAutoNum type="arabicPeriod"/>
            </a:pPr>
            <a:endParaRPr lang="fr-FR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 and Future </a:t>
            </a:r>
            <a:r>
              <a:rPr lang="fr-FR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Work</a:t>
            </a: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pic>
        <p:nvPicPr>
          <p:cNvPr id="6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</a:t>
            </a:r>
            <a:r>
              <a:rPr lang="fr-FR" sz="1400" b="1" dirty="0" smtClean="0">
                <a:solidFill>
                  <a:schemeClr val="bg1"/>
                </a:solidFill>
              </a:rPr>
              <a:t>Framework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3"/>
          </p:nvPr>
        </p:nvSpPr>
        <p:spPr>
          <a:xfrm>
            <a:off x="4612836" y="1422400"/>
            <a:ext cx="4191000" cy="4703763"/>
          </a:xfrm>
        </p:spPr>
        <p:txBody>
          <a:bodyPr/>
          <a:lstStyle/>
          <a:p>
            <a:r>
              <a:rPr lang="fr-FR" dirty="0" smtClean="0"/>
              <a:t>Description</a:t>
            </a:r>
          </a:p>
          <a:p>
            <a:pPr lvl="1"/>
            <a:r>
              <a:rPr lang="fr-FR" sz="2000" dirty="0" smtClean="0">
                <a:sym typeface="Wingdings" pitchFamily="2" charset="2"/>
              </a:rPr>
              <a:t>rate and buffer </a:t>
            </a:r>
            <a:r>
              <a:rPr lang="fr-FR" sz="2000" dirty="0" err="1" smtClean="0">
                <a:sym typeface="Wingdings" pitchFamily="2" charset="2"/>
              </a:rPr>
              <a:t>based</a:t>
            </a:r>
            <a:r>
              <a:rPr lang="fr-FR" sz="2000" dirty="0" smtClean="0">
                <a:sym typeface="Wingdings" pitchFamily="2" charset="2"/>
              </a:rPr>
              <a:t> (RBB) </a:t>
            </a:r>
            <a:r>
              <a:rPr lang="fr-FR" sz="2000" dirty="0" err="1" smtClean="0">
                <a:sym typeface="Wingdings" pitchFamily="2" charset="2"/>
              </a:rPr>
              <a:t>player</a:t>
            </a:r>
            <a:endParaRPr lang="fr-FR" sz="2000" dirty="0" smtClean="0">
              <a:sym typeface="Wingdings" pitchFamily="2" charset="2"/>
            </a:endParaRPr>
          </a:p>
          <a:p>
            <a:pPr lvl="1"/>
            <a:r>
              <a:rPr lang="fr-FR" sz="2000" dirty="0" smtClean="0">
                <a:sym typeface="Wingdings" pitchFamily="2" charset="2"/>
              </a:rPr>
              <a:t>playback buffer </a:t>
            </a:r>
            <a:r>
              <a:rPr lang="fr-FR" sz="2000" dirty="0" err="1" smtClean="0">
                <a:sym typeface="Wingdings" pitchFamily="2" charset="2"/>
              </a:rPr>
              <a:t>length</a:t>
            </a:r>
            <a:r>
              <a:rPr lang="fr-FR" sz="2000" dirty="0" smtClean="0">
                <a:sym typeface="Wingdings" pitchFamily="2" charset="2"/>
              </a:rPr>
              <a:t>           	   </a:t>
            </a:r>
            <a:r>
              <a:rPr lang="fr-FR" sz="1800" i="1" dirty="0" smtClean="0">
                <a:sym typeface="Wingdings" pitchFamily="2" charset="2"/>
              </a:rPr>
              <a:t>B</a:t>
            </a:r>
            <a:r>
              <a:rPr lang="fr-FR" sz="1800" i="1" baseline="-25000" dirty="0" smtClean="0">
                <a:sym typeface="Wingdings" pitchFamily="2" charset="2"/>
              </a:rPr>
              <a:t>C</a:t>
            </a:r>
            <a:r>
              <a:rPr lang="fr-FR" sz="1800" i="1" dirty="0" smtClean="0">
                <a:sym typeface="Wingdings" pitchFamily="2" charset="2"/>
              </a:rPr>
              <a:t> = 30 seconds</a:t>
            </a:r>
          </a:p>
          <a:p>
            <a:pPr lvl="1"/>
            <a:r>
              <a:rPr lang="fr-FR" sz="2000" dirty="0" err="1" smtClean="0">
                <a:sym typeface="Wingdings" pitchFamily="2" charset="2"/>
              </a:rPr>
              <a:t>chunk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duration</a:t>
            </a:r>
            <a:r>
              <a:rPr lang="fr-FR" sz="2000" dirty="0" smtClean="0">
                <a:sym typeface="Wingdings" pitchFamily="2" charset="2"/>
              </a:rPr>
              <a:t>: 2 seconds</a:t>
            </a:r>
            <a:endParaRPr lang="fr-FR" sz="1800" dirty="0" smtClean="0">
              <a:sym typeface="Wingdings" pitchFamily="2" charset="2"/>
            </a:endParaRPr>
          </a:p>
          <a:p>
            <a:pPr lvl="1"/>
            <a:r>
              <a:rPr lang="fr-FR" sz="2000" dirty="0" err="1" smtClean="0">
                <a:sym typeface="Wingdings" pitchFamily="2" charset="2"/>
              </a:rPr>
              <a:t>aggressiveness</a:t>
            </a:r>
            <a:r>
              <a:rPr lang="fr-FR" sz="2000" dirty="0" smtClean="0">
                <a:sym typeface="Wingdings" pitchFamily="2" charset="2"/>
              </a:rPr>
              <a:t>  </a:t>
            </a:r>
            <a:r>
              <a:rPr lang="el-GR" sz="2000" dirty="0" smtClean="0">
                <a:latin typeface="Times New Roman"/>
                <a:cs typeface="Times New Roman"/>
                <a:sym typeface="Wingdings" pitchFamily="2" charset="2"/>
              </a:rPr>
              <a:t>σ</a:t>
            </a:r>
            <a:r>
              <a:rPr lang="fr-FR" sz="2000" dirty="0" smtClean="0">
                <a:latin typeface="Times New Roman"/>
                <a:cs typeface="Times New Roman"/>
                <a:sym typeface="Wingdings" pitchFamily="2" charset="2"/>
              </a:rPr>
              <a:t> :</a:t>
            </a:r>
            <a:endParaRPr lang="fr-FR" sz="2000" dirty="0" smtClean="0">
              <a:sym typeface="Wingdings" pitchFamily="2" charset="2"/>
            </a:endParaRPr>
          </a:p>
          <a:p>
            <a:pPr lvl="1"/>
            <a:endParaRPr lang="fr-FR" sz="2000" dirty="0" smtClean="0">
              <a:sym typeface="Wingdings" pitchFamily="2" charset="2"/>
            </a:endParaRPr>
          </a:p>
          <a:p>
            <a:pPr lvl="1"/>
            <a:endParaRPr lang="fr-FR" sz="2000" dirty="0" smtClean="0">
              <a:sym typeface="Wingdings" pitchFamily="2" charset="2"/>
            </a:endParaRPr>
          </a:p>
          <a:p>
            <a:pPr lvl="1"/>
            <a:r>
              <a:rPr lang="fr-FR" sz="2000" dirty="0" smtClean="0">
                <a:sym typeface="Wingdings" pitchFamily="2" charset="2"/>
              </a:rPr>
              <a:t>HTTP/1.1  </a:t>
            </a:r>
            <a:r>
              <a:rPr lang="fr-FR" sz="2000" dirty="0" err="1" smtClean="0">
                <a:sym typeface="Wingdings" pitchFamily="2" charset="2"/>
              </a:rPr>
              <a:t>with</a:t>
            </a:r>
            <a:r>
              <a:rPr lang="fr-FR" sz="2000" dirty="0" smtClean="0">
                <a:sym typeface="Wingdings" pitchFamily="2" charset="2"/>
              </a:rPr>
              <a:t> persistent </a:t>
            </a:r>
            <a:r>
              <a:rPr lang="fr-FR" sz="2000" dirty="0" err="1" smtClean="0">
                <a:sym typeface="Wingdings" pitchFamily="2" charset="2"/>
              </a:rPr>
              <a:t>connection</a:t>
            </a:r>
            <a:endParaRPr lang="fr-FR" sz="2000" dirty="0" smtClean="0">
              <a:sym typeface="Wingdings" pitchFamily="2" charset="2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0077" y="4026935"/>
            <a:ext cx="1925003" cy="60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Emulated</a:t>
            </a:r>
            <a:r>
              <a:rPr lang="fr-FR" dirty="0" smtClean="0"/>
              <a:t> HAS Player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92909"/>
            <a:ext cx="4175080" cy="47037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err="1" smtClean="0"/>
              <a:t>Why</a:t>
            </a:r>
            <a:r>
              <a:rPr lang="fr-FR" dirty="0" smtClean="0"/>
              <a:t> an </a:t>
            </a:r>
            <a:r>
              <a:rPr lang="fr-FR" dirty="0" err="1" smtClean="0"/>
              <a:t>emulated</a:t>
            </a:r>
            <a:r>
              <a:rPr lang="fr-FR" dirty="0" smtClean="0"/>
              <a:t> </a:t>
            </a:r>
            <a:r>
              <a:rPr lang="fr-FR" dirty="0" err="1" smtClean="0"/>
              <a:t>player</a:t>
            </a:r>
            <a:r>
              <a:rPr lang="fr-FR" dirty="0" smtClean="0"/>
              <a:t> ?</a:t>
            </a:r>
          </a:p>
          <a:p>
            <a:pPr>
              <a:lnSpc>
                <a:spcPct val="150000"/>
              </a:lnSpc>
              <a:buFont typeface="Wingdings"/>
              <a:buChar char="è"/>
            </a:pPr>
            <a:endParaRPr lang="fr-FR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/>
              <a:buChar char="è"/>
            </a:pPr>
            <a:r>
              <a:rPr lang="fr-FR" sz="2000" dirty="0" err="1" smtClean="0">
                <a:solidFill>
                  <a:schemeClr val="tx1"/>
                </a:solidFill>
                <a:sym typeface="Wingdings" pitchFamily="2" charset="2"/>
              </a:rPr>
              <a:t>less</a:t>
            </a:r>
            <a:r>
              <a:rPr lang="fr-FR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sym typeface="Wingdings" pitchFamily="2" charset="2"/>
              </a:rPr>
              <a:t>complexity</a:t>
            </a:r>
            <a:endParaRPr lang="fr-FR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/>
              <a:buChar char="è"/>
            </a:pPr>
            <a:r>
              <a:rPr lang="fr-FR" sz="2000" dirty="0" smtClean="0">
                <a:solidFill>
                  <a:schemeClr val="tx1"/>
                </a:solidFill>
                <a:sym typeface="Wingdings" pitchFamily="2" charset="2"/>
              </a:rPr>
              <a:t>more </a:t>
            </a:r>
            <a:r>
              <a:rPr lang="fr-FR" sz="2000" dirty="0" err="1" smtClean="0">
                <a:solidFill>
                  <a:schemeClr val="tx1"/>
                </a:solidFill>
                <a:sym typeface="Wingdings" pitchFamily="2" charset="2"/>
              </a:rPr>
              <a:t>accurate</a:t>
            </a:r>
            <a:r>
              <a:rPr lang="fr-FR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sym typeface="Wingdings" pitchFamily="2" charset="2"/>
              </a:rPr>
              <a:t>evaluation</a:t>
            </a:r>
            <a:endParaRPr lang="fr-FR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/>
              <a:buChar char="è"/>
            </a:pPr>
            <a:r>
              <a:rPr lang="fr-FR" sz="2000" dirty="0" err="1" smtClean="0">
                <a:solidFill>
                  <a:schemeClr val="tx1"/>
                </a:solidFill>
                <a:sym typeface="Wingdings" pitchFamily="2" charset="2"/>
              </a:rPr>
              <a:t>QoE</a:t>
            </a:r>
            <a:r>
              <a:rPr lang="fr-FR" sz="2000" dirty="0" smtClean="0">
                <a:solidFill>
                  <a:schemeClr val="tx1"/>
                </a:solidFill>
                <a:sym typeface="Wingdings" pitchFamily="2" charset="2"/>
              </a:rPr>
              <a:t> objective </a:t>
            </a:r>
            <a:r>
              <a:rPr lang="fr-FR" sz="2000" dirty="0" err="1" smtClean="0">
                <a:solidFill>
                  <a:schemeClr val="tx1"/>
                </a:solidFill>
                <a:sym typeface="Wingdings" pitchFamily="2" charset="2"/>
              </a:rPr>
              <a:t>criteria</a:t>
            </a:r>
            <a:endParaRPr lang="fr-FR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/>
              <a:buChar char="è"/>
            </a:pPr>
            <a:r>
              <a:rPr lang="fr-FR" sz="2000" dirty="0" err="1" smtClean="0">
                <a:solidFill>
                  <a:schemeClr val="tx1"/>
                </a:solidFill>
                <a:sym typeface="Wingdings" pitchFamily="2" charset="2"/>
              </a:rPr>
              <a:t>adequate</a:t>
            </a:r>
            <a:r>
              <a:rPr lang="fr-FR" sz="2000" dirty="0" smtClean="0">
                <a:solidFill>
                  <a:schemeClr val="tx1"/>
                </a:solidFill>
                <a:sym typeface="Wingdings" pitchFamily="2" charset="2"/>
              </a:rPr>
              <a:t> for </a:t>
            </a:r>
            <a:r>
              <a:rPr lang="fr-FR" sz="2000" dirty="0" err="1" smtClean="0">
                <a:solidFill>
                  <a:schemeClr val="tx1"/>
                </a:solidFill>
                <a:sym typeface="Wingdings" pitchFamily="2" charset="2"/>
              </a:rPr>
              <a:t>testbeds</a:t>
            </a:r>
            <a:r>
              <a:rPr lang="fr-FR" sz="2000" dirty="0" smtClean="0">
                <a:solidFill>
                  <a:schemeClr val="tx1"/>
                </a:solidFill>
                <a:sym typeface="Wingdings" pitchFamily="2" charset="2"/>
              </a:rPr>
              <a:t> and simulations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</a:t>
            </a:r>
            <a:r>
              <a:rPr lang="fr-FR" sz="1400" b="1" dirty="0" smtClean="0">
                <a:solidFill>
                  <a:schemeClr val="bg1"/>
                </a:solidFill>
              </a:rPr>
              <a:t>Framework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4656108" y="1365979"/>
            <a:ext cx="4191000" cy="4703763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57200" y="2402005"/>
            <a:ext cx="3555242" cy="255213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ZoneTexte 47"/>
          <p:cNvSpPr txBox="1"/>
          <p:nvPr/>
        </p:nvSpPr>
        <p:spPr>
          <a:xfrm>
            <a:off x="529590" y="4976607"/>
            <a:ext cx="810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Table 1: </a:t>
            </a:r>
            <a:r>
              <a:rPr lang="fr-FR" sz="2000" dirty="0" err="1" smtClean="0"/>
              <a:t>Video</a:t>
            </a:r>
            <a:r>
              <a:rPr lang="fr-FR" sz="2000" dirty="0" smtClean="0"/>
              <a:t> </a:t>
            </a:r>
            <a:r>
              <a:rPr lang="fr-FR" sz="2000" dirty="0" err="1" smtClean="0"/>
              <a:t>encoding</a:t>
            </a:r>
            <a:r>
              <a:rPr lang="fr-FR" sz="2000" dirty="0" smtClean="0"/>
              <a:t> </a:t>
            </a:r>
            <a:r>
              <a:rPr lang="fr-FR" sz="2000" dirty="0" err="1" smtClean="0"/>
              <a:t>bitrates</a:t>
            </a:r>
            <a:endParaRPr lang="fr-FR" sz="2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pic>
        <p:nvPicPr>
          <p:cNvPr id="4098" name="Picture 2" descr="C:\Users\ngtd5579\Downloads\Rapport de thèse Latex\Rapport de thèse Latex\figures\testb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44138"/>
            <a:ext cx="8229600" cy="2775532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5934" y="5368085"/>
            <a:ext cx="56673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</a:t>
            </a:r>
            <a:r>
              <a:rPr lang="fr-FR" sz="1400" b="1" dirty="0" smtClean="0">
                <a:solidFill>
                  <a:schemeClr val="bg1"/>
                </a:solidFill>
              </a:rPr>
              <a:t>Framework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869406" y="726162"/>
            <a:ext cx="2765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336699"/>
                </a:solidFill>
              </a:rPr>
              <a:t>SFQ queuing discipline </a:t>
            </a:r>
          </a:p>
          <a:p>
            <a:pPr algn="ctr"/>
            <a:r>
              <a:rPr lang="en-US" sz="1800" b="1" dirty="0" smtClean="0">
                <a:solidFill>
                  <a:srgbClr val="336699"/>
                </a:solidFill>
              </a:rPr>
              <a:t>Drop Tail algorithm</a:t>
            </a:r>
          </a:p>
          <a:p>
            <a:pPr algn="ctr"/>
            <a:r>
              <a:rPr lang="en-US" sz="1800" b="1" dirty="0" smtClean="0">
                <a:solidFill>
                  <a:srgbClr val="336699"/>
                </a:solidFill>
              </a:rPr>
              <a:t>queue length = </a:t>
            </a:r>
            <a:r>
              <a:rPr lang="en-US" sz="1800" b="1" dirty="0" err="1" smtClean="0">
                <a:solidFill>
                  <a:srgbClr val="336699"/>
                </a:solidFill>
              </a:rPr>
              <a:t>BW×delay</a:t>
            </a:r>
            <a:endParaRPr lang="en-US" sz="1800" b="1" dirty="0" smtClean="0">
              <a:solidFill>
                <a:srgbClr val="336699"/>
              </a:solidFill>
            </a:endParaRPr>
          </a:p>
          <a:p>
            <a:pPr algn="ctr"/>
            <a:r>
              <a:rPr lang="en-US" sz="1800" b="1" i="1" dirty="0" smtClean="0">
                <a:solidFill>
                  <a:srgbClr val="336699"/>
                </a:solidFill>
              </a:rPr>
              <a:t>(</a:t>
            </a:r>
            <a:r>
              <a:rPr lang="en-US" sz="1800" b="1" i="1" dirty="0" err="1" smtClean="0">
                <a:solidFill>
                  <a:srgbClr val="336699"/>
                </a:solidFill>
              </a:rPr>
              <a:t>tc</a:t>
            </a:r>
            <a:r>
              <a:rPr lang="en-US" sz="1800" b="1" i="1" dirty="0" smtClean="0">
                <a:solidFill>
                  <a:srgbClr val="336699"/>
                </a:solidFill>
              </a:rPr>
              <a:t> tool)</a:t>
            </a:r>
            <a:endParaRPr lang="en-US" sz="1800" b="1" i="1" dirty="0">
              <a:solidFill>
                <a:srgbClr val="336699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1531620" y="1682651"/>
            <a:ext cx="472440" cy="2909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1356360" y="1682651"/>
            <a:ext cx="647700" cy="15406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857500" y="2567940"/>
            <a:ext cx="679133" cy="220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579620" y="2609850"/>
            <a:ext cx="853440" cy="220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745934" y="4746650"/>
            <a:ext cx="5881686" cy="152132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/>
          <p:cNvCxnSpPr>
            <a:stCxn id="11" idx="2"/>
          </p:cNvCxnSpPr>
          <p:nvPr/>
        </p:nvCxnSpPr>
        <p:spPr>
          <a:xfrm>
            <a:off x="4251960" y="1926491"/>
            <a:ext cx="0" cy="4330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634514" y="911721"/>
            <a:ext cx="3349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336699"/>
                </a:solidFill>
              </a:rPr>
              <a:t>round trip delay (</a:t>
            </a:r>
            <a:r>
              <a:rPr lang="en-US" sz="1800" b="1" dirty="0" err="1" smtClean="0">
                <a:solidFill>
                  <a:srgbClr val="336699"/>
                </a:solidFill>
              </a:rPr>
              <a:t>a</a:t>
            </a:r>
            <a:r>
              <a:rPr lang="en-US" sz="1800" b="1" baseline="-25000" dirty="0" err="1" smtClean="0">
                <a:solidFill>
                  <a:srgbClr val="336699"/>
                </a:solidFill>
              </a:rPr>
              <a:t>C</a:t>
            </a:r>
            <a:r>
              <a:rPr lang="en-US" sz="1800" b="1" baseline="-25000" dirty="0" smtClean="0">
                <a:solidFill>
                  <a:srgbClr val="336699"/>
                </a:solidFill>
              </a:rPr>
              <a:t>-S</a:t>
            </a:r>
            <a:r>
              <a:rPr lang="en-US" sz="1800" b="1" dirty="0" smtClean="0">
                <a:solidFill>
                  <a:srgbClr val="336699"/>
                </a:solidFill>
              </a:rPr>
              <a:t>) variability</a:t>
            </a:r>
          </a:p>
          <a:p>
            <a:pPr algn="ctr"/>
            <a:r>
              <a:rPr lang="en-US" sz="1800" b="1" dirty="0" smtClean="0">
                <a:solidFill>
                  <a:srgbClr val="336699"/>
                </a:solidFill>
              </a:rPr>
              <a:t>std. dev 7% of </a:t>
            </a:r>
            <a:r>
              <a:rPr lang="en-US" sz="1800" b="1" dirty="0" err="1" smtClean="0">
                <a:solidFill>
                  <a:srgbClr val="336699"/>
                </a:solidFill>
              </a:rPr>
              <a:t>a</a:t>
            </a:r>
            <a:r>
              <a:rPr lang="en-US" sz="1800" b="1" baseline="-25000" dirty="0" err="1" smtClean="0">
                <a:solidFill>
                  <a:srgbClr val="336699"/>
                </a:solidFill>
              </a:rPr>
              <a:t>C</a:t>
            </a:r>
            <a:r>
              <a:rPr lang="en-US" sz="1800" b="1" baseline="-25000" dirty="0" smtClean="0">
                <a:solidFill>
                  <a:srgbClr val="336699"/>
                </a:solidFill>
              </a:rPr>
              <a:t>-S</a:t>
            </a:r>
            <a:endParaRPr lang="en-US" sz="1800" b="1" dirty="0" smtClean="0">
              <a:solidFill>
                <a:srgbClr val="336699"/>
              </a:solidFill>
            </a:endParaRPr>
          </a:p>
          <a:p>
            <a:pPr algn="ctr"/>
            <a:endParaRPr lang="en-US" sz="1800" b="1" dirty="0">
              <a:solidFill>
                <a:srgbClr val="336699"/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6713220" y="1544138"/>
            <a:ext cx="0" cy="8624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531620" y="1051560"/>
            <a:ext cx="146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336699"/>
                </a:solidFill>
              </a:rPr>
              <a:t>Emulated HAS players</a:t>
            </a:r>
            <a:endParaRPr lang="en-US" sz="1800" b="1" dirty="0">
              <a:solidFill>
                <a:srgbClr val="336699"/>
              </a:solidFill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 flipH="1">
            <a:off x="4579620" y="1544138"/>
            <a:ext cx="2133600" cy="81538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 rot="20347135">
            <a:off x="4229132" y="1673710"/>
            <a:ext cx="2407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336699"/>
                </a:solidFill>
              </a:rPr>
              <a:t>netem</a:t>
            </a:r>
            <a:r>
              <a:rPr lang="en-US" sz="1600" b="1" dirty="0" smtClean="0">
                <a:solidFill>
                  <a:srgbClr val="336699"/>
                </a:solidFill>
              </a:rPr>
              <a:t> delay (</a:t>
            </a:r>
            <a:r>
              <a:rPr lang="en-US" sz="1600" b="1" dirty="0" err="1" smtClean="0">
                <a:solidFill>
                  <a:srgbClr val="336699"/>
                </a:solidFill>
              </a:rPr>
              <a:t>tc</a:t>
            </a:r>
            <a:r>
              <a:rPr lang="en-US" sz="1600" b="1" dirty="0" smtClean="0">
                <a:solidFill>
                  <a:srgbClr val="336699"/>
                </a:solidFill>
              </a:rPr>
              <a:t> tool)</a:t>
            </a:r>
            <a:endParaRPr lang="en-US" sz="1600" b="1" dirty="0">
              <a:solidFill>
                <a:srgbClr val="336699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86740" y="4332892"/>
            <a:ext cx="810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Figure 7: </a:t>
            </a:r>
            <a:r>
              <a:rPr lang="fr-FR" sz="2000" dirty="0" err="1" smtClean="0"/>
              <a:t>Testbed</a:t>
            </a:r>
            <a:r>
              <a:rPr lang="fr-FR" sz="2000" dirty="0" smtClean="0"/>
              <a:t> </a:t>
            </a:r>
            <a:r>
              <a:rPr lang="fr-FR" sz="2000" dirty="0" err="1" smtClean="0"/>
              <a:t>used</a:t>
            </a:r>
            <a:r>
              <a:rPr lang="fr-FR" sz="2000" dirty="0" smtClean="0"/>
              <a:t> for </a:t>
            </a:r>
            <a:r>
              <a:rPr lang="fr-FR" sz="2000" dirty="0" err="1" smtClean="0"/>
              <a:t>evaluations</a:t>
            </a:r>
            <a:endParaRPr lang="fr-FR" sz="2000" dirty="0"/>
          </a:p>
        </p:txBody>
      </p:sp>
      <p:cxnSp>
        <p:nvCxnSpPr>
          <p:cNvPr id="50" name="Forme 49"/>
          <p:cNvCxnSpPr>
            <a:endCxn id="4099" idx="3"/>
          </p:cNvCxnSpPr>
          <p:nvPr/>
        </p:nvCxnSpPr>
        <p:spPr>
          <a:xfrm rot="5400000">
            <a:off x="6964703" y="4559434"/>
            <a:ext cx="1690646" cy="793433"/>
          </a:xfrm>
          <a:prstGeom prst="bentConnector2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>
            <a:stCxn id="70" idx="2"/>
          </p:cNvCxnSpPr>
          <p:nvPr/>
        </p:nvCxnSpPr>
        <p:spPr>
          <a:xfrm>
            <a:off x="2869406" y="2246293"/>
            <a:ext cx="667227" cy="5845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2107406" y="187696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 smtClean="0">
                <a:solidFill>
                  <a:srgbClr val="FF0000"/>
                </a:solidFill>
              </a:rPr>
              <a:t>Bottleneck</a:t>
            </a:r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183137" y="3767645"/>
            <a:ext cx="154394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800" b="1" dirty="0" smtClean="0">
                <a:solidFill>
                  <a:schemeClr val="bg1">
                    <a:lumMod val="50000"/>
                  </a:schemeClr>
                </a:solidFill>
              </a:rPr>
              <a:t>Apache server</a:t>
            </a:r>
            <a:endParaRPr lang="fr-FR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18" grpId="0" animBg="1"/>
      <p:bldP spid="23" grpId="0"/>
      <p:bldP spid="30" grpId="0"/>
      <p:bldP spid="39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Simulations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</a:t>
            </a:r>
            <a:r>
              <a:rPr lang="fr-FR" sz="1400" b="1" dirty="0" smtClean="0">
                <a:solidFill>
                  <a:schemeClr val="bg1"/>
                </a:solidFill>
              </a:rPr>
              <a:t>Framework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710371" y="936393"/>
            <a:ext cx="2816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336699"/>
                </a:solidFill>
              </a:rPr>
              <a:t>Network simulator </a:t>
            </a:r>
            <a:r>
              <a:rPr lang="fr-FR" sz="2000" b="1" dirty="0" smtClean="0">
                <a:solidFill>
                  <a:srgbClr val="FF0000"/>
                </a:solidFill>
              </a:rPr>
              <a:t>ns-3</a:t>
            </a:r>
            <a:r>
              <a:rPr lang="fr-FR" sz="2000" b="1" dirty="0" smtClean="0">
                <a:solidFill>
                  <a:srgbClr val="336699"/>
                </a:solidFill>
              </a:rPr>
              <a:t>:</a:t>
            </a:r>
            <a:endParaRPr lang="fr-FR" sz="2000" b="1" dirty="0">
              <a:solidFill>
                <a:srgbClr val="336699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86740" y="5961474"/>
            <a:ext cx="7703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Figure 8: </a:t>
            </a:r>
            <a:r>
              <a:rPr lang="fr-FR" sz="2000" dirty="0" smtClean="0"/>
              <a:t>Network architecture </a:t>
            </a:r>
            <a:r>
              <a:rPr lang="fr-FR" sz="2000" dirty="0" err="1" smtClean="0"/>
              <a:t>used</a:t>
            </a:r>
            <a:r>
              <a:rPr lang="fr-FR" sz="2000" dirty="0" smtClean="0"/>
              <a:t> in ns-3</a:t>
            </a:r>
            <a:endParaRPr lang="fr-FR" sz="2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3802380" y="5562898"/>
            <a:ext cx="141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FF6600"/>
                </a:solidFill>
              </a:rPr>
              <a:t>HAS module</a:t>
            </a:r>
            <a:endParaRPr lang="fr-FR" sz="1800" b="1" dirty="0">
              <a:solidFill>
                <a:srgbClr val="FF6600"/>
              </a:solidFill>
            </a:endParaRPr>
          </a:p>
        </p:txBody>
      </p:sp>
      <p:cxnSp>
        <p:nvCxnSpPr>
          <p:cNvPr id="17" name="Connecteur en angle 16"/>
          <p:cNvCxnSpPr>
            <a:stCxn id="72" idx="2"/>
          </p:cNvCxnSpPr>
          <p:nvPr/>
        </p:nvCxnSpPr>
        <p:spPr>
          <a:xfrm rot="16200000" flipH="1">
            <a:off x="1484953" y="3391204"/>
            <a:ext cx="1339565" cy="3373155"/>
          </a:xfrm>
          <a:prstGeom prst="bentConnector2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ngle 18"/>
          <p:cNvCxnSpPr>
            <a:stCxn id="66" idx="3"/>
            <a:endCxn id="15" idx="3"/>
          </p:cNvCxnSpPr>
          <p:nvPr/>
        </p:nvCxnSpPr>
        <p:spPr>
          <a:xfrm rot="5400000">
            <a:off x="5978026" y="3069057"/>
            <a:ext cx="1920181" cy="3436832"/>
          </a:xfrm>
          <a:prstGeom prst="bentConnector2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endCxn id="68" idx="3"/>
          </p:cNvCxnSpPr>
          <p:nvPr/>
        </p:nvCxnSpPr>
        <p:spPr>
          <a:xfrm flipH="1" flipV="1">
            <a:off x="1956787" y="4787753"/>
            <a:ext cx="358415" cy="276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926582" y="5021439"/>
            <a:ext cx="141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err="1" smtClean="0">
                <a:solidFill>
                  <a:srgbClr val="336699"/>
                </a:solidFill>
              </a:rPr>
              <a:t>Emulated</a:t>
            </a:r>
            <a:r>
              <a:rPr lang="fr-FR" sz="1800" b="1" dirty="0" smtClean="0">
                <a:solidFill>
                  <a:srgbClr val="336699"/>
                </a:solidFill>
              </a:rPr>
              <a:t> HAS </a:t>
            </a:r>
            <a:r>
              <a:rPr lang="fr-FR" sz="1800" b="1" dirty="0" err="1" smtClean="0">
                <a:solidFill>
                  <a:srgbClr val="336699"/>
                </a:solidFill>
              </a:rPr>
              <a:t>players</a:t>
            </a:r>
            <a:endParaRPr lang="fr-FR" sz="1800" b="1" dirty="0">
              <a:solidFill>
                <a:srgbClr val="336699"/>
              </a:solidFill>
            </a:endParaRPr>
          </a:p>
        </p:txBody>
      </p:sp>
      <p:sp>
        <p:nvSpPr>
          <p:cNvPr id="36" name="Accolade ouvrante 35"/>
          <p:cNvSpPr/>
          <p:nvPr/>
        </p:nvSpPr>
        <p:spPr>
          <a:xfrm rot="5400000">
            <a:off x="2811482" y="-733617"/>
            <a:ext cx="624494" cy="526542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2168092" y="1231860"/>
            <a:ext cx="3658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rgbClr val="336699"/>
                </a:solidFill>
              </a:rPr>
              <a:t>Fixed</a:t>
            </a:r>
            <a:r>
              <a:rPr lang="fr-FR" sz="2000" b="1" dirty="0" smtClean="0">
                <a:solidFill>
                  <a:srgbClr val="336699"/>
                </a:solidFill>
              </a:rPr>
              <a:t> </a:t>
            </a:r>
            <a:r>
              <a:rPr lang="fr-FR" sz="2000" b="1" dirty="0" err="1" smtClean="0">
                <a:solidFill>
                  <a:srgbClr val="336699"/>
                </a:solidFill>
              </a:rPr>
              <a:t>broadband</a:t>
            </a:r>
            <a:r>
              <a:rPr lang="fr-FR" sz="2000" b="1" dirty="0" smtClean="0">
                <a:solidFill>
                  <a:srgbClr val="336699"/>
                </a:solidFill>
              </a:rPr>
              <a:t> </a:t>
            </a:r>
            <a:r>
              <a:rPr lang="fr-FR" sz="2000" b="1" dirty="0" err="1" smtClean="0">
                <a:solidFill>
                  <a:srgbClr val="336699"/>
                </a:solidFill>
              </a:rPr>
              <a:t>access</a:t>
            </a:r>
            <a:r>
              <a:rPr lang="fr-FR" sz="2000" b="1" dirty="0" smtClean="0">
                <a:solidFill>
                  <a:srgbClr val="336699"/>
                </a:solidFill>
              </a:rPr>
              <a:t> network</a:t>
            </a:r>
            <a:endParaRPr lang="fr-FR" sz="2000" b="1" dirty="0">
              <a:solidFill>
                <a:srgbClr val="336699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613953" y="1880350"/>
            <a:ext cx="296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36699"/>
                </a:solidFill>
              </a:rPr>
              <a:t>Drop Tail algorithm</a:t>
            </a:r>
          </a:p>
          <a:p>
            <a:pPr algn="ctr"/>
            <a:r>
              <a:rPr lang="en-US" sz="1600" b="1" dirty="0" smtClean="0">
                <a:solidFill>
                  <a:srgbClr val="336699"/>
                </a:solidFill>
              </a:rPr>
              <a:t>queue length = </a:t>
            </a:r>
            <a:r>
              <a:rPr lang="en-US" sz="1600" b="1" dirty="0" err="1" smtClean="0">
                <a:solidFill>
                  <a:srgbClr val="336699"/>
                </a:solidFill>
              </a:rPr>
              <a:t>BW×delay</a:t>
            </a:r>
            <a:endParaRPr lang="fr-FR" sz="1600" b="1" dirty="0">
              <a:solidFill>
                <a:srgbClr val="336699"/>
              </a:solidFill>
            </a:endParaRPr>
          </a:p>
        </p:txBody>
      </p:sp>
      <p:cxnSp>
        <p:nvCxnSpPr>
          <p:cNvPr id="42" name="Connecteur droit avec flèche 41"/>
          <p:cNvCxnSpPr>
            <a:stCxn id="40" idx="2"/>
            <a:endCxn id="97" idx="0"/>
          </p:cNvCxnSpPr>
          <p:nvPr/>
        </p:nvCxnSpPr>
        <p:spPr>
          <a:xfrm flipH="1">
            <a:off x="4094158" y="2465125"/>
            <a:ext cx="1885" cy="2313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257147" y="3657733"/>
            <a:ext cx="453224" cy="4214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805783" y="3657733"/>
            <a:ext cx="453224" cy="4214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1677774" y="3665684"/>
            <a:ext cx="453224" cy="4214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2211839" y="3665684"/>
            <a:ext cx="453224" cy="4214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28"/>
          <p:cNvCxnSpPr>
            <a:stCxn id="24" idx="0"/>
          </p:cNvCxnSpPr>
          <p:nvPr/>
        </p:nvCxnSpPr>
        <p:spPr>
          <a:xfrm flipV="1">
            <a:off x="483759" y="3212460"/>
            <a:ext cx="0" cy="445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1032398" y="3212460"/>
            <a:ext cx="0" cy="445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1907032" y="3212460"/>
            <a:ext cx="0" cy="445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2423870" y="3220411"/>
            <a:ext cx="0" cy="445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440020" y="3220411"/>
            <a:ext cx="22250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Ellipse 43"/>
          <p:cNvSpPr/>
          <p:nvPr/>
        </p:nvSpPr>
        <p:spPr>
          <a:xfrm flipH="1">
            <a:off x="1550591" y="3826051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 flipH="1">
            <a:off x="1432657" y="3827382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 flipH="1">
            <a:off x="1330625" y="3820762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2665063" y="3001750"/>
            <a:ext cx="453224" cy="42141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" name="Connecteur droit 48"/>
          <p:cNvCxnSpPr>
            <a:endCxn id="48" idx="2"/>
          </p:cNvCxnSpPr>
          <p:nvPr/>
        </p:nvCxnSpPr>
        <p:spPr>
          <a:xfrm>
            <a:off x="3118287" y="3220411"/>
            <a:ext cx="6586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Ellipse 49"/>
          <p:cNvSpPr/>
          <p:nvPr/>
        </p:nvSpPr>
        <p:spPr>
          <a:xfrm>
            <a:off x="4953711" y="3001750"/>
            <a:ext cx="453224" cy="4214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Connecteur droit 50"/>
          <p:cNvCxnSpPr>
            <a:endCxn id="50" idx="2"/>
          </p:cNvCxnSpPr>
          <p:nvPr/>
        </p:nvCxnSpPr>
        <p:spPr>
          <a:xfrm>
            <a:off x="4230141" y="3212460"/>
            <a:ext cx="7235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>
            <a:endCxn id="52" idx="2"/>
          </p:cNvCxnSpPr>
          <p:nvPr/>
        </p:nvCxnSpPr>
        <p:spPr>
          <a:xfrm>
            <a:off x="5406932" y="3201857"/>
            <a:ext cx="7235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Ellipse 53"/>
          <p:cNvSpPr/>
          <p:nvPr/>
        </p:nvSpPr>
        <p:spPr>
          <a:xfrm>
            <a:off x="7115136" y="2103258"/>
            <a:ext cx="453224" cy="4214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droit 54"/>
          <p:cNvCxnSpPr/>
          <p:nvPr/>
        </p:nvCxnSpPr>
        <p:spPr>
          <a:xfrm flipV="1">
            <a:off x="6357114" y="2441185"/>
            <a:ext cx="781879" cy="549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Ellipse 55"/>
          <p:cNvSpPr/>
          <p:nvPr/>
        </p:nvSpPr>
        <p:spPr>
          <a:xfrm>
            <a:off x="7568360" y="2535280"/>
            <a:ext cx="453224" cy="4214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7" name="Connecteur droit 56"/>
          <p:cNvCxnSpPr>
            <a:stCxn id="52" idx="7"/>
            <a:endCxn id="56" idx="2"/>
          </p:cNvCxnSpPr>
          <p:nvPr/>
        </p:nvCxnSpPr>
        <p:spPr>
          <a:xfrm flipV="1">
            <a:off x="6517353" y="2745990"/>
            <a:ext cx="1051007" cy="306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Ellipse 57"/>
          <p:cNvSpPr/>
          <p:nvPr/>
        </p:nvSpPr>
        <p:spPr>
          <a:xfrm>
            <a:off x="7533025" y="3610052"/>
            <a:ext cx="453224" cy="4214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7115136" y="4031471"/>
            <a:ext cx="453224" cy="4214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0" name="Connecteur droit 59"/>
          <p:cNvCxnSpPr>
            <a:stCxn id="52" idx="5"/>
            <a:endCxn id="58" idx="2"/>
          </p:cNvCxnSpPr>
          <p:nvPr/>
        </p:nvCxnSpPr>
        <p:spPr>
          <a:xfrm>
            <a:off x="6517353" y="3350851"/>
            <a:ext cx="1015672" cy="469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Ellipse 61"/>
          <p:cNvSpPr/>
          <p:nvPr/>
        </p:nvSpPr>
        <p:spPr>
          <a:xfrm flipH="1">
            <a:off x="7844124" y="3439799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 flipH="1">
            <a:off x="7917014" y="3242355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 flipH="1">
            <a:off x="7854737" y="3060813"/>
            <a:ext cx="45719" cy="45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Accolade fermante 64"/>
          <p:cNvSpPr/>
          <p:nvPr/>
        </p:nvSpPr>
        <p:spPr>
          <a:xfrm>
            <a:off x="8148812" y="2211340"/>
            <a:ext cx="222636" cy="219384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 rot="5400000">
            <a:off x="8122892" y="3139854"/>
            <a:ext cx="1067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HAS servers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Accolade fermante 66"/>
          <p:cNvSpPr/>
          <p:nvPr/>
        </p:nvSpPr>
        <p:spPr>
          <a:xfrm rot="5400000">
            <a:off x="1249950" y="3268338"/>
            <a:ext cx="357780" cy="2329328"/>
          </a:xfrm>
          <a:prstGeom prst="rightBrace">
            <a:avLst>
              <a:gd name="adj1" fmla="val 8333"/>
              <a:gd name="adj2" fmla="val 4963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/>
          <p:cNvSpPr txBox="1"/>
          <p:nvPr/>
        </p:nvSpPr>
        <p:spPr>
          <a:xfrm>
            <a:off x="940227" y="4633864"/>
            <a:ext cx="1016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HAS clients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2694204" y="264892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HG</a:t>
            </a:r>
            <a:endParaRPr lang="fr-FR" sz="1400" b="1" dirty="0"/>
          </a:p>
        </p:txBody>
      </p:sp>
      <p:sp>
        <p:nvSpPr>
          <p:cNvPr id="70" name="ZoneTexte 69"/>
          <p:cNvSpPr txBox="1"/>
          <p:nvPr/>
        </p:nvSpPr>
        <p:spPr>
          <a:xfrm>
            <a:off x="2918294" y="2592341"/>
            <a:ext cx="1113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Bottleneck link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4931035" y="2664824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BNG</a:t>
            </a:r>
            <a:endParaRPr lang="fr-FR" sz="1400" b="1" dirty="0"/>
          </a:p>
        </p:txBody>
      </p:sp>
      <p:sp>
        <p:nvSpPr>
          <p:cNvPr id="72" name="ZoneTexte 71"/>
          <p:cNvSpPr txBox="1"/>
          <p:nvPr/>
        </p:nvSpPr>
        <p:spPr>
          <a:xfrm>
            <a:off x="298079" y="4100223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fr-FR" sz="1400" b="1" baseline="-250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fr-FR" sz="1400" b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862319" y="4093186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fr-FR" sz="1400" b="1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fr-FR" sz="1400" b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1677774" y="4121260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fr-FR" sz="1400" b="1" baseline="-25000" dirty="0" smtClean="0">
                <a:solidFill>
                  <a:schemeClr val="bg1">
                    <a:lumMod val="50000"/>
                  </a:schemeClr>
                </a:solidFill>
              </a:rPr>
              <a:t>N-2</a:t>
            </a:r>
            <a:endParaRPr lang="fr-FR" sz="1400" b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2198134" y="4121260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fr-FR" sz="1400" b="1" baseline="-25000" dirty="0" smtClean="0">
                <a:solidFill>
                  <a:schemeClr val="bg1">
                    <a:lumMod val="50000"/>
                  </a:schemeClr>
                </a:solidFill>
              </a:rPr>
              <a:t>N-1</a:t>
            </a:r>
            <a:endParaRPr lang="fr-FR" sz="1400" b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3082643" y="2924719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DSLLink</a:t>
            </a:r>
            <a:endParaRPr lang="fr-FR" sz="1400" b="1" dirty="0"/>
          </a:p>
        </p:txBody>
      </p:sp>
      <p:sp>
        <p:nvSpPr>
          <p:cNvPr id="78" name="ZoneTexte 77"/>
          <p:cNvSpPr txBox="1"/>
          <p:nvPr/>
        </p:nvSpPr>
        <p:spPr>
          <a:xfrm>
            <a:off x="4224687" y="2895567"/>
            <a:ext cx="771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AggLine</a:t>
            </a:r>
            <a:endParaRPr lang="fr-FR" sz="1400" b="1" dirty="0"/>
          </a:p>
        </p:txBody>
      </p:sp>
      <p:sp>
        <p:nvSpPr>
          <p:cNvPr id="80" name="ZoneTexte 79"/>
          <p:cNvSpPr txBox="1"/>
          <p:nvPr/>
        </p:nvSpPr>
        <p:spPr>
          <a:xfrm>
            <a:off x="5393469" y="2925971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ISPLink</a:t>
            </a:r>
            <a:endParaRPr lang="fr-FR" sz="1400" b="1" dirty="0"/>
          </a:p>
        </p:txBody>
      </p:sp>
      <p:sp>
        <p:nvSpPr>
          <p:cNvPr id="81" name="ZoneTexte 80"/>
          <p:cNvSpPr txBox="1"/>
          <p:nvPr/>
        </p:nvSpPr>
        <p:spPr>
          <a:xfrm>
            <a:off x="5319471" y="3190961"/>
            <a:ext cx="919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100 </a:t>
            </a:r>
            <a:r>
              <a:rPr lang="fr-FR" sz="1400" b="1" dirty="0" err="1" smtClean="0"/>
              <a:t>Mbps</a:t>
            </a:r>
            <a:endParaRPr lang="fr-FR" sz="1400" b="1" dirty="0" smtClean="0"/>
          </a:p>
          <a:p>
            <a:pPr algn="ctr"/>
            <a:r>
              <a:rPr lang="fr-FR" sz="1400" b="1" dirty="0" smtClean="0"/>
              <a:t>2 ms</a:t>
            </a:r>
            <a:endParaRPr lang="fr-FR" sz="1400" b="1" dirty="0"/>
          </a:p>
        </p:txBody>
      </p:sp>
      <p:sp>
        <p:nvSpPr>
          <p:cNvPr id="82" name="ZoneTexte 81"/>
          <p:cNvSpPr txBox="1"/>
          <p:nvPr/>
        </p:nvSpPr>
        <p:spPr>
          <a:xfrm>
            <a:off x="6186159" y="2661870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IR</a:t>
            </a:r>
            <a:endParaRPr lang="fr-FR" sz="1400" b="1" dirty="0"/>
          </a:p>
        </p:txBody>
      </p:sp>
      <p:sp>
        <p:nvSpPr>
          <p:cNvPr id="83" name="ZoneTexte 82"/>
          <p:cNvSpPr txBox="1"/>
          <p:nvPr/>
        </p:nvSpPr>
        <p:spPr>
          <a:xfrm rot="20570551">
            <a:off x="6736474" y="2622249"/>
            <a:ext cx="757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/>
              <a:t>NetLink</a:t>
            </a:r>
            <a:endParaRPr lang="fr-FR" sz="1400" b="1" dirty="0"/>
          </a:p>
        </p:txBody>
      </p:sp>
      <p:sp>
        <p:nvSpPr>
          <p:cNvPr id="84" name="ZoneTexte 83"/>
          <p:cNvSpPr txBox="1"/>
          <p:nvPr/>
        </p:nvSpPr>
        <p:spPr>
          <a:xfrm rot="1498487">
            <a:off x="6579383" y="3341236"/>
            <a:ext cx="981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100 </a:t>
            </a:r>
            <a:r>
              <a:rPr lang="fr-FR" sz="1400" b="1" dirty="0" err="1" smtClean="0"/>
              <a:t>Mbps</a:t>
            </a:r>
            <a:endParaRPr lang="fr-FR" sz="1400" b="1" dirty="0" smtClean="0"/>
          </a:p>
          <a:p>
            <a:r>
              <a:rPr lang="fr-FR" sz="1400" b="1" dirty="0" smtClean="0"/>
              <a:t>RTT – 6 ms</a:t>
            </a:r>
            <a:endParaRPr lang="fr-FR" sz="1400" b="1" dirty="0"/>
          </a:p>
        </p:txBody>
      </p:sp>
      <p:sp>
        <p:nvSpPr>
          <p:cNvPr id="85" name="ZoneTexte 84"/>
          <p:cNvSpPr txBox="1"/>
          <p:nvPr/>
        </p:nvSpPr>
        <p:spPr>
          <a:xfrm>
            <a:off x="7784593" y="2209851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1400" b="1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fr-FR" sz="1400" b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7735186" y="4031471"/>
            <a:ext cx="445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1400" b="1" baseline="-25000" dirty="0" smtClean="0">
                <a:solidFill>
                  <a:schemeClr val="bg1">
                    <a:lumMod val="50000"/>
                  </a:schemeClr>
                </a:solidFill>
              </a:rPr>
              <a:t>N-2</a:t>
            </a:r>
            <a:endParaRPr lang="fr-FR" sz="1400" b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385540" y="2614790"/>
            <a:ext cx="22402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LAN/WLAN 192.168.0.0/24</a:t>
            </a:r>
          </a:p>
          <a:p>
            <a:r>
              <a:rPr lang="fr-FR" sz="1200" b="1" dirty="0" err="1" smtClean="0"/>
              <a:t>csma</a:t>
            </a:r>
            <a:r>
              <a:rPr lang="fr-FR" sz="1200" b="1" dirty="0" smtClean="0"/>
              <a:t> 100 </a:t>
            </a:r>
            <a:r>
              <a:rPr lang="fr-FR" sz="1200" b="1" dirty="0" err="1" smtClean="0"/>
              <a:t>Mbps</a:t>
            </a:r>
            <a:r>
              <a:rPr lang="fr-FR" sz="1200" b="1" dirty="0" smtClean="0"/>
              <a:t> / </a:t>
            </a:r>
            <a:r>
              <a:rPr lang="fr-FR" sz="1200" b="1" dirty="0" err="1" smtClean="0"/>
              <a:t>ofdm</a:t>
            </a:r>
            <a:r>
              <a:rPr lang="fr-FR" sz="1200" b="1" dirty="0" smtClean="0"/>
              <a:t> 54 </a:t>
            </a:r>
            <a:r>
              <a:rPr lang="fr-FR" sz="1200" b="1" dirty="0" err="1" smtClean="0"/>
              <a:t>Mbps</a:t>
            </a:r>
            <a:endParaRPr lang="fr-FR" sz="1200" b="1" dirty="0"/>
          </a:p>
        </p:txBody>
      </p:sp>
      <p:sp>
        <p:nvSpPr>
          <p:cNvPr id="89" name="Ellipse 88"/>
          <p:cNvSpPr/>
          <p:nvPr/>
        </p:nvSpPr>
        <p:spPr>
          <a:xfrm>
            <a:off x="3776917" y="4458003"/>
            <a:ext cx="453224" cy="4214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/>
        </p:nvSpPr>
        <p:spPr>
          <a:xfrm>
            <a:off x="6138410" y="4452890"/>
            <a:ext cx="453224" cy="4214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1" name="Connecteur droit 90"/>
          <p:cNvCxnSpPr>
            <a:stCxn id="48" idx="4"/>
            <a:endCxn id="89" idx="0"/>
          </p:cNvCxnSpPr>
          <p:nvPr/>
        </p:nvCxnSpPr>
        <p:spPr>
          <a:xfrm>
            <a:off x="4003529" y="3431120"/>
            <a:ext cx="0" cy="102688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/>
        </p:nvCxnSpPr>
        <p:spPr>
          <a:xfrm>
            <a:off x="6343818" y="3431120"/>
            <a:ext cx="0" cy="102688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ZoneTexte 92"/>
          <p:cNvSpPr txBox="1"/>
          <p:nvPr/>
        </p:nvSpPr>
        <p:spPr>
          <a:xfrm>
            <a:off x="3546512" y="4991183"/>
            <a:ext cx="91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B0F0"/>
                </a:solidFill>
              </a:rPr>
              <a:t>PPBP </a:t>
            </a:r>
            <a:r>
              <a:rPr lang="fr-FR" sz="1400" b="1" dirty="0" err="1" smtClean="0">
                <a:solidFill>
                  <a:srgbClr val="00B0F0"/>
                </a:solidFill>
              </a:rPr>
              <a:t>sink</a:t>
            </a:r>
            <a:endParaRPr lang="fr-FR" sz="1400" b="1" dirty="0">
              <a:solidFill>
                <a:srgbClr val="00B0F0"/>
              </a:solidFill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5961312" y="4991183"/>
            <a:ext cx="1105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B0F0"/>
                </a:solidFill>
              </a:rPr>
              <a:t>PPBP source</a:t>
            </a:r>
            <a:endParaRPr lang="fr-FR" sz="1400" b="1" dirty="0">
              <a:solidFill>
                <a:srgbClr val="00B0F0"/>
              </a:solidFill>
            </a:endParaRPr>
          </a:p>
        </p:txBody>
      </p:sp>
      <p:sp>
        <p:nvSpPr>
          <p:cNvPr id="95" name="ZoneTexte 94"/>
          <p:cNvSpPr txBox="1"/>
          <p:nvPr/>
        </p:nvSpPr>
        <p:spPr>
          <a:xfrm rot="16200000">
            <a:off x="3531048" y="3707653"/>
            <a:ext cx="919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F0"/>
                </a:solidFill>
              </a:rPr>
              <a:t>100 </a:t>
            </a:r>
            <a:r>
              <a:rPr lang="fr-FR" sz="1400" b="1" dirty="0" err="1" smtClean="0">
                <a:solidFill>
                  <a:srgbClr val="00B0F0"/>
                </a:solidFill>
              </a:rPr>
              <a:t>Mbps</a:t>
            </a:r>
            <a:endParaRPr lang="fr-FR" sz="14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00B0F0"/>
                </a:solidFill>
              </a:rPr>
              <a:t>2 ms</a:t>
            </a:r>
            <a:endParaRPr lang="fr-FR" sz="1400" b="1" dirty="0">
              <a:solidFill>
                <a:srgbClr val="00B0F0"/>
              </a:solidFill>
            </a:endParaRPr>
          </a:p>
        </p:txBody>
      </p:sp>
      <p:sp>
        <p:nvSpPr>
          <p:cNvPr id="96" name="ZoneTexte 95"/>
          <p:cNvSpPr txBox="1"/>
          <p:nvPr/>
        </p:nvSpPr>
        <p:spPr>
          <a:xfrm rot="5400000">
            <a:off x="5907034" y="3736620"/>
            <a:ext cx="919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F0"/>
                </a:solidFill>
              </a:rPr>
              <a:t>100 </a:t>
            </a:r>
            <a:r>
              <a:rPr lang="fr-FR" sz="1400" b="1" dirty="0" err="1" smtClean="0">
                <a:solidFill>
                  <a:srgbClr val="00B0F0"/>
                </a:solidFill>
              </a:rPr>
              <a:t>Mbps</a:t>
            </a:r>
            <a:endParaRPr lang="fr-FR" sz="14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00B0F0"/>
                </a:solidFill>
              </a:rPr>
              <a:t>2 ms</a:t>
            </a:r>
            <a:endParaRPr lang="fr-FR" sz="1400" b="1" dirty="0">
              <a:solidFill>
                <a:srgbClr val="00B0F0"/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3731719" y="2696470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DSLAM</a:t>
            </a:r>
            <a:endParaRPr lang="fr-FR" sz="1400" b="1" dirty="0"/>
          </a:p>
        </p:txBody>
      </p:sp>
      <p:sp>
        <p:nvSpPr>
          <p:cNvPr id="32" name="Triangle isocèle 31"/>
          <p:cNvSpPr/>
          <p:nvPr/>
        </p:nvSpPr>
        <p:spPr>
          <a:xfrm>
            <a:off x="5452361" y="3436419"/>
            <a:ext cx="2206907" cy="1886393"/>
          </a:xfrm>
          <a:prstGeom prst="triangle">
            <a:avLst>
              <a:gd name="adj" fmla="val 40941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3047509" y="2651899"/>
            <a:ext cx="7620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3546512" y="3461664"/>
            <a:ext cx="928646" cy="18372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ZoneTexte 78"/>
          <p:cNvSpPr txBox="1"/>
          <p:nvPr/>
        </p:nvSpPr>
        <p:spPr>
          <a:xfrm>
            <a:off x="4192883" y="3196462"/>
            <a:ext cx="784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10 </a:t>
            </a:r>
            <a:r>
              <a:rPr lang="fr-FR" sz="1400" b="1" dirty="0" err="1" smtClean="0"/>
              <a:t>Gbps</a:t>
            </a:r>
            <a:endParaRPr lang="fr-FR" sz="1400" b="1" dirty="0" smtClean="0"/>
          </a:p>
          <a:p>
            <a:pPr algn="ctr"/>
            <a:r>
              <a:rPr lang="fr-FR" sz="1400" b="1" dirty="0" smtClean="0"/>
              <a:t>2 ms</a:t>
            </a:r>
            <a:endParaRPr lang="fr-FR" sz="14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4395459" y="3688562"/>
            <a:ext cx="1790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B0F0"/>
                </a:solidFill>
              </a:rPr>
              <a:t>Internet </a:t>
            </a:r>
            <a:r>
              <a:rPr lang="fr-FR" sz="1600" b="1" dirty="0" err="1" smtClean="0">
                <a:solidFill>
                  <a:srgbClr val="00B0F0"/>
                </a:solidFill>
              </a:rPr>
              <a:t>traffic</a:t>
            </a:r>
            <a:r>
              <a:rPr lang="fr-FR" sz="1600" b="1" dirty="0" smtClean="0">
                <a:solidFill>
                  <a:srgbClr val="00B0F0"/>
                </a:solidFill>
              </a:rPr>
              <a:t> </a:t>
            </a:r>
            <a:r>
              <a:rPr lang="fr-FR" sz="1600" b="1" dirty="0" err="1" smtClean="0">
                <a:solidFill>
                  <a:srgbClr val="00B0F0"/>
                </a:solidFill>
              </a:rPr>
              <a:t>emulation</a:t>
            </a:r>
            <a:endParaRPr lang="fr-FR" sz="1600" b="1" dirty="0" smtClean="0">
              <a:solidFill>
                <a:srgbClr val="00B0F0"/>
              </a:solidFill>
            </a:endParaRPr>
          </a:p>
          <a:p>
            <a:pPr algn="ctr"/>
            <a:r>
              <a:rPr lang="fr-FR" sz="1600" b="1" dirty="0" smtClean="0">
                <a:solidFill>
                  <a:srgbClr val="00B0F0"/>
                </a:solidFill>
              </a:rPr>
              <a:t>PPBP </a:t>
            </a:r>
            <a:r>
              <a:rPr lang="fr-FR" sz="1600" b="1" dirty="0" err="1" smtClean="0">
                <a:solidFill>
                  <a:srgbClr val="00B0F0"/>
                </a:solidFill>
              </a:rPr>
              <a:t>overall</a:t>
            </a:r>
            <a:r>
              <a:rPr lang="fr-FR" sz="1600" b="1" dirty="0" smtClean="0">
                <a:solidFill>
                  <a:srgbClr val="00B0F0"/>
                </a:solidFill>
              </a:rPr>
              <a:t> </a:t>
            </a:r>
            <a:r>
              <a:rPr lang="fr-FR" sz="1600" b="1" dirty="0" err="1" smtClean="0">
                <a:solidFill>
                  <a:srgbClr val="00B0F0"/>
                </a:solidFill>
              </a:rPr>
              <a:t>bitrate</a:t>
            </a:r>
            <a:r>
              <a:rPr lang="fr-FR" sz="1600" b="1" dirty="0" smtClean="0">
                <a:solidFill>
                  <a:srgbClr val="00B0F0"/>
                </a:solidFill>
              </a:rPr>
              <a:t> of 40 </a:t>
            </a:r>
            <a:r>
              <a:rPr lang="fr-FR" sz="1600" b="1" dirty="0" err="1" smtClean="0">
                <a:solidFill>
                  <a:srgbClr val="00B0F0"/>
                </a:solidFill>
              </a:rPr>
              <a:t>Mbps</a:t>
            </a:r>
            <a:endParaRPr lang="fr-FR" sz="1600" b="1" dirty="0">
              <a:solidFill>
                <a:srgbClr val="00B0F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885409" y="5217620"/>
            <a:ext cx="2859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B0F0"/>
                </a:solidFill>
              </a:rPr>
              <a:t>Poisson Pareto </a:t>
            </a:r>
            <a:r>
              <a:rPr lang="fr-FR" sz="1600" b="1" dirty="0" err="1" smtClean="0">
                <a:solidFill>
                  <a:srgbClr val="00B0F0"/>
                </a:solidFill>
              </a:rPr>
              <a:t>Burst</a:t>
            </a:r>
            <a:r>
              <a:rPr lang="fr-FR" sz="1600" b="1" dirty="0" smtClean="0">
                <a:solidFill>
                  <a:srgbClr val="00B0F0"/>
                </a:solidFill>
              </a:rPr>
              <a:t> </a:t>
            </a:r>
            <a:r>
              <a:rPr lang="fr-FR" sz="1600" b="1" dirty="0" err="1" smtClean="0">
                <a:solidFill>
                  <a:srgbClr val="00B0F0"/>
                </a:solidFill>
              </a:rPr>
              <a:t>Process</a:t>
            </a:r>
            <a:endParaRPr lang="fr-FR" sz="1600" b="1" dirty="0">
              <a:solidFill>
                <a:srgbClr val="00B0F0"/>
              </a:solidFill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7181509" y="4458003"/>
            <a:ext cx="445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1400" b="1" baseline="-25000" dirty="0" smtClean="0">
                <a:solidFill>
                  <a:schemeClr val="bg1">
                    <a:lumMod val="50000"/>
                  </a:schemeClr>
                </a:solidFill>
              </a:rPr>
              <a:t>N-1</a:t>
            </a:r>
            <a:endParaRPr lang="fr-FR" sz="1400" b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3123729" y="3269280"/>
            <a:ext cx="736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8 </a:t>
            </a:r>
            <a:r>
              <a:rPr lang="fr-FR" sz="1400" b="1" dirty="0" err="1" smtClean="0"/>
              <a:t>Mbps</a:t>
            </a:r>
            <a:endParaRPr lang="fr-FR" sz="1400" b="1" dirty="0" smtClean="0"/>
          </a:p>
          <a:p>
            <a:r>
              <a:rPr lang="fr-FR" sz="1400" b="1" dirty="0" smtClean="0"/>
              <a:t>   2ms</a:t>
            </a:r>
            <a:endParaRPr lang="fr-FR" sz="1400" b="1" dirty="0"/>
          </a:p>
        </p:txBody>
      </p:sp>
      <p:sp>
        <p:nvSpPr>
          <p:cNvPr id="105" name="ZoneTexte 104"/>
          <p:cNvSpPr txBox="1"/>
          <p:nvPr/>
        </p:nvSpPr>
        <p:spPr>
          <a:xfrm>
            <a:off x="7513584" y="1880350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1400" b="1" baseline="-250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fr-FR" sz="1400" b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3776917" y="3009701"/>
            <a:ext cx="453224" cy="421419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6130502" y="2991147"/>
            <a:ext cx="453224" cy="4214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1" name="Connecteur droit 60"/>
          <p:cNvCxnSpPr>
            <a:stCxn id="52" idx="4"/>
            <a:endCxn id="59" idx="1"/>
          </p:cNvCxnSpPr>
          <p:nvPr/>
        </p:nvCxnSpPr>
        <p:spPr>
          <a:xfrm>
            <a:off x="6357114" y="3412566"/>
            <a:ext cx="824395" cy="6806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 animBg="1"/>
      <p:bldP spid="37" grpId="0"/>
      <p:bldP spid="40" grpId="0"/>
      <p:bldP spid="32" grpId="0" animBg="1"/>
      <p:bldP spid="35" grpId="0" animBg="1"/>
      <p:bldP spid="34" grpId="0" animBg="1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289560" y="1583535"/>
          <a:ext cx="8488680" cy="415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/>
                <a:gridCol w="6240780"/>
              </a:tblGrid>
              <a:tr h="831804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QoE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metric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Formula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804">
                <a:tc>
                  <a:txBody>
                    <a:bodyPr/>
                    <a:lstStyle/>
                    <a:p>
                      <a:pPr algn="ctr"/>
                      <a:endParaRPr lang="fr-FR" sz="1100" dirty="0" smtClean="0"/>
                    </a:p>
                    <a:p>
                      <a:pPr algn="ctr"/>
                      <a:r>
                        <a:rPr lang="fr-FR" dirty="0" err="1" smtClean="0"/>
                        <a:t>Instability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0"/>
                      </a:schemeClr>
                    </a:solidFill>
                  </a:tcPr>
                </a:tc>
              </a:tr>
              <a:tr h="831804">
                <a:tc>
                  <a:txBody>
                    <a:bodyPr/>
                    <a:lstStyle/>
                    <a:p>
                      <a:pPr algn="ctr"/>
                      <a:endParaRPr lang="fr-FR" sz="1050" dirty="0" smtClean="0"/>
                    </a:p>
                    <a:p>
                      <a:pPr algn="ctr"/>
                      <a:r>
                        <a:rPr lang="fr-FR" dirty="0" err="1" smtClean="0"/>
                        <a:t>Infidelity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0"/>
                      </a:schemeClr>
                    </a:solidFill>
                  </a:tcPr>
                </a:tc>
              </a:tr>
              <a:tr h="831804">
                <a:tc>
                  <a:txBody>
                    <a:bodyPr/>
                    <a:lstStyle/>
                    <a:p>
                      <a:pPr algn="ctr"/>
                      <a:endParaRPr lang="fr-FR" sz="1100" dirty="0" smtClean="0"/>
                    </a:p>
                    <a:p>
                      <a:pPr algn="ctr"/>
                      <a:r>
                        <a:rPr lang="fr-FR" dirty="0" smtClean="0"/>
                        <a:t>Convergence speed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0"/>
                      </a:schemeClr>
                    </a:solidFill>
                  </a:tcPr>
                </a:tc>
              </a:tr>
              <a:tr h="831804">
                <a:tc>
                  <a:txBody>
                    <a:bodyPr/>
                    <a:lstStyle/>
                    <a:p>
                      <a:pPr algn="ctr"/>
                      <a:endParaRPr lang="fr-FR" sz="1400" dirty="0" smtClean="0"/>
                    </a:p>
                    <a:p>
                      <a:pPr algn="ctr"/>
                      <a:r>
                        <a:rPr lang="fr-FR" dirty="0" err="1" smtClean="0"/>
                        <a:t>Stalling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event</a:t>
                      </a:r>
                      <a:r>
                        <a:rPr lang="fr-FR" dirty="0" smtClean="0"/>
                        <a:t> rate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QoE</a:t>
            </a:r>
            <a:r>
              <a:rPr lang="fr-FR" dirty="0" smtClean="0"/>
              <a:t> objective </a:t>
            </a:r>
            <a:r>
              <a:rPr lang="fr-FR" dirty="0" err="1" smtClean="0"/>
              <a:t>metrics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884160" y="6363608"/>
            <a:ext cx="802640" cy="365125"/>
          </a:xfrm>
        </p:spPr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3245" y="2470039"/>
            <a:ext cx="4919663" cy="68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20" y="3264345"/>
            <a:ext cx="4555808" cy="79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8040" y="4170270"/>
            <a:ext cx="4791075" cy="52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5097033"/>
            <a:ext cx="5600700" cy="4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162358" y="2442743"/>
            <a:ext cx="8778240" cy="811610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79696" y="3277543"/>
            <a:ext cx="8778240" cy="811610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74760" y="4106646"/>
            <a:ext cx="8778240" cy="811610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73168" y="4937601"/>
            <a:ext cx="8778240" cy="811610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</a:t>
            </a:r>
            <a:r>
              <a:rPr lang="fr-FR" sz="1400" b="1" dirty="0" smtClean="0">
                <a:solidFill>
                  <a:schemeClr val="bg1"/>
                </a:solidFill>
              </a:rPr>
              <a:t>Framework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2775267" y="2510039"/>
            <a:ext cx="57972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Quality level fluctuation disturbs HAS user</a:t>
            </a:r>
          </a:p>
          <a:p>
            <a:endParaRPr lang="en-US" sz="700" dirty="0"/>
          </a:p>
        </p:txBody>
      </p:sp>
      <p:sp>
        <p:nvSpPr>
          <p:cNvPr id="21" name="ZoneTexte 20"/>
          <p:cNvSpPr txBox="1"/>
          <p:nvPr/>
        </p:nvSpPr>
        <p:spPr>
          <a:xfrm>
            <a:off x="2660242" y="3376085"/>
            <a:ext cx="6026558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HAS user prefers watching the optimal quality</a:t>
            </a:r>
          </a:p>
          <a:p>
            <a:endParaRPr lang="en-US" sz="700" dirty="0" smtClean="0"/>
          </a:p>
          <a:p>
            <a:endParaRPr lang="en-US" sz="700" dirty="0"/>
          </a:p>
        </p:txBody>
      </p:sp>
      <p:sp>
        <p:nvSpPr>
          <p:cNvPr id="22" name="ZoneTexte 21"/>
          <p:cNvSpPr txBox="1"/>
          <p:nvPr/>
        </p:nvSpPr>
        <p:spPr>
          <a:xfrm>
            <a:off x="2649454" y="4200918"/>
            <a:ext cx="6026558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" dirty="0" smtClean="0"/>
          </a:p>
          <a:p>
            <a:pPr algn="ctr"/>
            <a:r>
              <a:rPr lang="en-US" dirty="0" smtClean="0"/>
              <a:t>  Converging rapidly to optimal quality level</a:t>
            </a:r>
          </a:p>
          <a:p>
            <a:endParaRPr lang="en-US" sz="700" dirty="0"/>
          </a:p>
        </p:txBody>
      </p:sp>
      <p:sp>
        <p:nvSpPr>
          <p:cNvPr id="23" name="ZoneTexte 22"/>
          <p:cNvSpPr txBox="1"/>
          <p:nvPr/>
        </p:nvSpPr>
        <p:spPr>
          <a:xfrm>
            <a:off x="2658080" y="5023552"/>
            <a:ext cx="6017932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" dirty="0" smtClean="0"/>
          </a:p>
          <a:p>
            <a:r>
              <a:rPr lang="en-US" dirty="0" smtClean="0"/>
              <a:t>   Playback buffer famine + video interruption</a:t>
            </a:r>
          </a:p>
          <a:p>
            <a:endParaRPr lang="en-US" sz="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289560" y="1641867"/>
          <a:ext cx="8488680" cy="415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/>
                <a:gridCol w="6240780"/>
              </a:tblGrid>
              <a:tr h="831804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QoS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metric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Formula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804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Average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queuing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delay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1804">
                <a:tc>
                  <a:txBody>
                    <a:bodyPr/>
                    <a:lstStyle/>
                    <a:p>
                      <a:pPr algn="ctr"/>
                      <a:endParaRPr lang="fr-FR" sz="1200" dirty="0" smtClean="0"/>
                    </a:p>
                    <a:p>
                      <a:pPr algn="ctr"/>
                      <a:r>
                        <a:rPr lang="fr-FR" dirty="0" smtClean="0"/>
                        <a:t>Congestion rate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1804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Packet</a:t>
                      </a:r>
                      <a:r>
                        <a:rPr lang="fr-FR" dirty="0" smtClean="0"/>
                        <a:t> drop rate </a:t>
                      </a:r>
                      <a:r>
                        <a:rPr lang="fr-FR" dirty="0" err="1" smtClean="0"/>
                        <a:t>at</a:t>
                      </a:r>
                      <a:r>
                        <a:rPr lang="fr-FR" dirty="0" smtClean="0"/>
                        <a:t> the </a:t>
                      </a:r>
                      <a:r>
                        <a:rPr lang="fr-FR" dirty="0" err="1" smtClean="0"/>
                        <a:t>bottleneck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1804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Frequency</a:t>
                      </a:r>
                      <a:r>
                        <a:rPr lang="fr-FR" dirty="0" smtClean="0"/>
                        <a:t> of OFF </a:t>
                      </a:r>
                      <a:r>
                        <a:rPr lang="fr-FR" dirty="0" err="1" smtClean="0"/>
                        <a:t>period</a:t>
                      </a:r>
                      <a:r>
                        <a:rPr lang="fr-FR" dirty="0" smtClean="0"/>
                        <a:t> &gt; RTO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QoS</a:t>
            </a:r>
            <a:r>
              <a:rPr lang="fr-FR" dirty="0" smtClean="0"/>
              <a:t> of Access Network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5457" y="2609332"/>
            <a:ext cx="4507931" cy="52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7180" y="3419849"/>
            <a:ext cx="3128010" cy="54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5100" y="4322880"/>
            <a:ext cx="5981700" cy="50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75130" y="5099273"/>
            <a:ext cx="5993926" cy="50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93656" y="2499114"/>
            <a:ext cx="8488680" cy="811610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68148" y="3332998"/>
            <a:ext cx="8782336" cy="811610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63776" y="4163278"/>
            <a:ext cx="8782336" cy="811610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25416" y="5002925"/>
            <a:ext cx="8850344" cy="811610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</a:t>
            </a:r>
            <a:r>
              <a:rPr lang="fr-FR" sz="1400" b="1" dirty="0" smtClean="0">
                <a:solidFill>
                  <a:schemeClr val="bg1"/>
                </a:solidFill>
              </a:rPr>
              <a:t>Framework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2651124" y="2609332"/>
            <a:ext cx="6017932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" dirty="0" smtClean="0"/>
          </a:p>
          <a:p>
            <a:pPr algn="ctr"/>
            <a:r>
              <a:rPr lang="en-US" dirty="0" smtClean="0"/>
              <a:t>   Network loading </a:t>
            </a:r>
          </a:p>
          <a:p>
            <a:endParaRPr lang="en-US" sz="7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600943" y="3419849"/>
            <a:ext cx="6017932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" dirty="0" smtClean="0"/>
          </a:p>
          <a:p>
            <a:pPr algn="ctr"/>
            <a:r>
              <a:rPr lang="en-US" dirty="0" smtClean="0"/>
              <a:t>   TCP congestion detection rate</a:t>
            </a:r>
          </a:p>
          <a:p>
            <a:endParaRPr lang="en-US" sz="700" dirty="0"/>
          </a:p>
        </p:txBody>
      </p:sp>
      <p:sp>
        <p:nvSpPr>
          <p:cNvPr id="20" name="ZoneTexte 19"/>
          <p:cNvSpPr txBox="1"/>
          <p:nvPr/>
        </p:nvSpPr>
        <p:spPr>
          <a:xfrm>
            <a:off x="2705100" y="4231247"/>
            <a:ext cx="6017932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" dirty="0" smtClean="0"/>
          </a:p>
          <a:p>
            <a:pPr algn="ctr"/>
            <a:r>
              <a:rPr lang="en-US" dirty="0" smtClean="0"/>
              <a:t>Dropped packets at the bottleneck</a:t>
            </a:r>
          </a:p>
          <a:p>
            <a:endParaRPr lang="en-US" sz="700" dirty="0"/>
          </a:p>
        </p:txBody>
      </p:sp>
      <p:sp>
        <p:nvSpPr>
          <p:cNvPr id="21" name="ZoneTexte 20"/>
          <p:cNvSpPr txBox="1"/>
          <p:nvPr/>
        </p:nvSpPr>
        <p:spPr>
          <a:xfrm>
            <a:off x="2687848" y="5116525"/>
            <a:ext cx="6017932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" dirty="0" smtClean="0"/>
          </a:p>
          <a:p>
            <a:pPr algn="ctr"/>
            <a:r>
              <a:rPr lang="en-US" dirty="0" smtClean="0"/>
              <a:t>Congestion window initialization</a:t>
            </a:r>
          </a:p>
          <a:p>
            <a:endParaRPr lang="en-US" sz="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 animBg="1"/>
      <p:bldP spid="19" grpId="0" animBg="1"/>
      <p:bldP spid="19" grpId="1" animBg="1"/>
      <p:bldP spid="20" grpId="1" animBg="1"/>
      <p:bldP spid="2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22400"/>
            <a:ext cx="8374380" cy="47037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General Framework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Gateway-based Shaping Methods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TCP Congestion Control Variant Effect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TcpHas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: HAS-based TCP Congestion Control Variant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 and Future Work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pic>
        <p:nvPicPr>
          <p:cNvPr id="6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</a:t>
            </a:r>
            <a:r>
              <a:rPr lang="fr-FR" sz="1400" b="1" dirty="0" smtClean="0">
                <a:solidFill>
                  <a:schemeClr val="bg1"/>
                </a:solidFill>
              </a:rPr>
              <a:t>GW-</a:t>
            </a:r>
            <a:r>
              <a:rPr lang="fr-FR" sz="1400" b="1" dirty="0" err="1" smtClean="0">
                <a:solidFill>
                  <a:schemeClr val="bg1"/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Gateway-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Shaping</a:t>
            </a:r>
            <a:r>
              <a:rPr lang="fr-FR" dirty="0" smtClean="0"/>
              <a:t> solution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err="1" smtClean="0"/>
              <a:t>Bandwidth</a:t>
            </a:r>
            <a:r>
              <a:rPr lang="fr-FR" dirty="0" smtClean="0"/>
              <a:t> Manager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</a:t>
            </a:r>
            <a:r>
              <a:rPr lang="fr-FR" sz="1400" b="1" dirty="0" smtClean="0">
                <a:solidFill>
                  <a:schemeClr val="bg1"/>
                </a:solidFill>
              </a:rPr>
              <a:t>GW-</a:t>
            </a:r>
            <a:r>
              <a:rPr lang="fr-FR" sz="1400" b="1" dirty="0" err="1" smtClean="0">
                <a:solidFill>
                  <a:schemeClr val="bg1"/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657600" y="2217420"/>
            <a:ext cx="1775460" cy="1264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Bandwidth</a:t>
            </a:r>
            <a:r>
              <a:rPr lang="fr-FR" dirty="0" smtClean="0"/>
              <a:t> manager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2644140" y="2354580"/>
            <a:ext cx="1013460" cy="76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lèche droite 13"/>
          <p:cNvSpPr/>
          <p:nvPr/>
        </p:nvSpPr>
        <p:spPr>
          <a:xfrm>
            <a:off x="5433060" y="2739390"/>
            <a:ext cx="906780" cy="2057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2644140" y="2827020"/>
            <a:ext cx="1013460" cy="76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644140" y="3322320"/>
            <a:ext cx="1013460" cy="76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131560" y="241622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i="1" dirty="0" err="1" smtClean="0">
                <a:solidFill>
                  <a:srgbClr val="336699"/>
                </a:solidFill>
              </a:rPr>
              <a:t>Shaping</a:t>
            </a:r>
            <a:r>
              <a:rPr lang="fr-FR" sz="1800" b="1" i="1" dirty="0" smtClean="0">
                <a:solidFill>
                  <a:srgbClr val="336699"/>
                </a:solidFill>
              </a:rPr>
              <a:t> </a:t>
            </a:r>
            <a:r>
              <a:rPr lang="fr-FR" sz="1800" b="1" i="1" dirty="0" err="1" smtClean="0">
                <a:solidFill>
                  <a:srgbClr val="336699"/>
                </a:solidFill>
              </a:rPr>
              <a:t>bitrates</a:t>
            </a:r>
            <a:r>
              <a:rPr lang="fr-FR" sz="1800" b="1" i="1" dirty="0" smtClean="0">
                <a:solidFill>
                  <a:srgbClr val="336699"/>
                </a:solidFill>
              </a:rPr>
              <a:t> </a:t>
            </a:r>
            <a:r>
              <a:rPr lang="fr-FR" sz="1800" b="1" i="1" dirty="0" smtClean="0">
                <a:solidFill>
                  <a:srgbClr val="FF6600"/>
                </a:solidFill>
              </a:rPr>
              <a:t>SHR</a:t>
            </a:r>
            <a:r>
              <a:rPr lang="fr-FR" sz="1800" b="1" i="1" baseline="-25000" dirty="0" smtClean="0">
                <a:solidFill>
                  <a:srgbClr val="FF6600"/>
                </a:solidFill>
              </a:rPr>
              <a:t>C-S</a:t>
            </a:r>
            <a:endParaRPr lang="fr-FR" sz="1800" b="1" i="1" dirty="0">
              <a:solidFill>
                <a:srgbClr val="FF66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54380" y="2542252"/>
            <a:ext cx="2385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 err="1" smtClean="0">
                <a:solidFill>
                  <a:srgbClr val="336699"/>
                </a:solidFill>
              </a:rPr>
              <a:t>number</a:t>
            </a:r>
            <a:r>
              <a:rPr lang="fr-FR" sz="1600" b="1" i="1" dirty="0" smtClean="0">
                <a:solidFill>
                  <a:srgbClr val="336699"/>
                </a:solidFill>
              </a:rPr>
              <a:t> of HAS </a:t>
            </a:r>
            <a:r>
              <a:rPr lang="fr-FR" sz="1600" b="1" i="1" dirty="0" err="1" smtClean="0">
                <a:solidFill>
                  <a:srgbClr val="336699"/>
                </a:solidFill>
              </a:rPr>
              <a:t>flows</a:t>
            </a:r>
            <a:r>
              <a:rPr lang="fr-FR" sz="1600" b="1" i="1" dirty="0" smtClean="0">
                <a:solidFill>
                  <a:srgbClr val="336699"/>
                </a:solidFill>
              </a:rPr>
              <a:t> </a:t>
            </a:r>
            <a:r>
              <a:rPr lang="fr-FR" sz="1600" b="1" i="1" dirty="0" smtClean="0">
                <a:solidFill>
                  <a:srgbClr val="FF6600"/>
                </a:solidFill>
              </a:rPr>
              <a:t>N</a:t>
            </a:r>
            <a:endParaRPr lang="fr-FR" sz="1600" b="1" i="1" dirty="0">
              <a:solidFill>
                <a:srgbClr val="FF66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55320" y="2979420"/>
            <a:ext cx="2758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 err="1" smtClean="0">
                <a:solidFill>
                  <a:srgbClr val="336699"/>
                </a:solidFill>
              </a:rPr>
              <a:t>available</a:t>
            </a:r>
            <a:r>
              <a:rPr lang="fr-FR" sz="1600" b="1" i="1" dirty="0" smtClean="0">
                <a:solidFill>
                  <a:srgbClr val="336699"/>
                </a:solidFill>
              </a:rPr>
              <a:t> </a:t>
            </a:r>
            <a:r>
              <a:rPr lang="fr-FR" sz="1600" b="1" i="1" dirty="0" err="1" smtClean="0">
                <a:solidFill>
                  <a:srgbClr val="336699"/>
                </a:solidFill>
              </a:rPr>
              <a:t>encoding</a:t>
            </a:r>
            <a:r>
              <a:rPr lang="fr-FR" sz="1600" b="1" i="1" dirty="0" smtClean="0">
                <a:solidFill>
                  <a:srgbClr val="336699"/>
                </a:solidFill>
              </a:rPr>
              <a:t> </a:t>
            </a:r>
            <a:r>
              <a:rPr lang="fr-FR" sz="1600" b="1" i="1" dirty="0" err="1" smtClean="0">
                <a:solidFill>
                  <a:srgbClr val="336699"/>
                </a:solidFill>
              </a:rPr>
              <a:t>bitrates</a:t>
            </a:r>
            <a:r>
              <a:rPr lang="fr-FR" sz="1600" b="1" i="1" dirty="0" smtClean="0">
                <a:solidFill>
                  <a:srgbClr val="336699"/>
                </a:solidFill>
              </a:rPr>
              <a:t> </a:t>
            </a:r>
            <a:r>
              <a:rPr lang="fr-FR" sz="1600" b="1" i="1" dirty="0" err="1" smtClean="0">
                <a:solidFill>
                  <a:srgbClr val="FF6600"/>
                </a:solidFill>
              </a:rPr>
              <a:t>R</a:t>
            </a:r>
            <a:r>
              <a:rPr lang="fr-FR" sz="1600" b="1" i="1" baseline="-25000" dirty="0" err="1" smtClean="0">
                <a:solidFill>
                  <a:srgbClr val="FF6600"/>
                </a:solidFill>
              </a:rPr>
              <a:t>l</a:t>
            </a:r>
            <a:endParaRPr lang="fr-FR" sz="1600" b="1" i="1" dirty="0" smtClean="0">
              <a:solidFill>
                <a:srgbClr val="FF6600"/>
              </a:solidFill>
            </a:endParaRPr>
          </a:p>
          <a:p>
            <a:pPr algn="ctr"/>
            <a:r>
              <a:rPr lang="fr-FR" sz="1600" b="1" i="1" dirty="0" smtClean="0">
                <a:solidFill>
                  <a:srgbClr val="336699"/>
                </a:solidFill>
              </a:rPr>
              <a:t> (index file)</a:t>
            </a:r>
            <a:endParaRPr lang="fr-FR" sz="1600" b="1" i="1" dirty="0">
              <a:solidFill>
                <a:srgbClr val="336699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02920" y="1957477"/>
            <a:ext cx="278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 err="1" smtClean="0">
                <a:solidFill>
                  <a:srgbClr val="336699"/>
                </a:solidFill>
              </a:rPr>
              <a:t>available</a:t>
            </a:r>
            <a:r>
              <a:rPr lang="fr-FR" sz="1600" b="1" i="1" dirty="0" smtClean="0">
                <a:solidFill>
                  <a:srgbClr val="336699"/>
                </a:solidFill>
              </a:rPr>
              <a:t> </a:t>
            </a:r>
            <a:r>
              <a:rPr lang="fr-FR" sz="1600" b="1" i="1" dirty="0" err="1" smtClean="0">
                <a:solidFill>
                  <a:srgbClr val="336699"/>
                </a:solidFill>
              </a:rPr>
              <a:t>bandwidth</a:t>
            </a:r>
            <a:endParaRPr lang="fr-FR" sz="1600" b="1" i="1" dirty="0" smtClean="0">
              <a:solidFill>
                <a:srgbClr val="336699"/>
              </a:solidFill>
            </a:endParaRPr>
          </a:p>
          <a:p>
            <a:pPr algn="ctr"/>
            <a:r>
              <a:rPr lang="fr-FR" sz="1600" b="1" i="1" dirty="0" err="1" smtClean="0">
                <a:solidFill>
                  <a:srgbClr val="FF6600"/>
                </a:solidFill>
              </a:rPr>
              <a:t>avail_bw</a:t>
            </a:r>
            <a:endParaRPr lang="fr-FR" sz="1600" b="1" i="1" dirty="0">
              <a:solidFill>
                <a:srgbClr val="FF6600"/>
              </a:solidFill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2456" y="4624566"/>
            <a:ext cx="6720304" cy="111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1196340" y="3916680"/>
            <a:ext cx="7490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6600"/>
                </a:solidFill>
                <a:latin typeface="+mn-lt"/>
                <a:sym typeface="Wingdings" pitchFamily="2" charset="2"/>
              </a:rPr>
              <a:t> </a:t>
            </a:r>
            <a:r>
              <a:rPr lang="fr-FR" sz="2000" dirty="0" err="1" smtClean="0">
                <a:solidFill>
                  <a:srgbClr val="336699"/>
                </a:solidFill>
                <a:latin typeface="+mn-lt"/>
              </a:rPr>
              <a:t>Packet</a:t>
            </a:r>
            <a:r>
              <a:rPr lang="fr-FR" sz="2000" dirty="0" smtClean="0">
                <a:solidFill>
                  <a:srgbClr val="336699"/>
                </a:solidFill>
                <a:latin typeface="+mn-lt"/>
              </a:rPr>
              <a:t> interception and identification </a:t>
            </a:r>
            <a:r>
              <a:rPr lang="fr-FR" sz="1400" dirty="0" smtClean="0">
                <a:solidFill>
                  <a:srgbClr val="336699"/>
                </a:solidFill>
                <a:latin typeface="+mn-lt"/>
              </a:rPr>
              <a:t>(</a:t>
            </a:r>
            <a:r>
              <a:rPr lang="fr-FR" sz="1400" dirty="0" err="1" smtClean="0">
                <a:solidFill>
                  <a:srgbClr val="336699"/>
                </a:solidFill>
                <a:latin typeface="+mn-lt"/>
              </a:rPr>
              <a:t>ip_src</a:t>
            </a:r>
            <a:r>
              <a:rPr lang="fr-FR" sz="1400" dirty="0" smtClean="0">
                <a:solidFill>
                  <a:srgbClr val="336699"/>
                </a:solidFill>
                <a:latin typeface="+mn-lt"/>
              </a:rPr>
              <a:t>, </a:t>
            </a:r>
            <a:r>
              <a:rPr lang="fr-FR" sz="1400" dirty="0" err="1" smtClean="0">
                <a:solidFill>
                  <a:srgbClr val="336699"/>
                </a:solidFill>
                <a:latin typeface="+mn-lt"/>
              </a:rPr>
              <a:t>ip_dst</a:t>
            </a:r>
            <a:r>
              <a:rPr lang="fr-FR" sz="1400" dirty="0" smtClean="0">
                <a:solidFill>
                  <a:srgbClr val="336699"/>
                </a:solidFill>
                <a:latin typeface="+mn-lt"/>
              </a:rPr>
              <a:t>, </a:t>
            </a:r>
            <a:r>
              <a:rPr lang="fr-FR" sz="1400" dirty="0" err="1" smtClean="0">
                <a:solidFill>
                  <a:srgbClr val="336699"/>
                </a:solidFill>
                <a:latin typeface="+mn-lt"/>
              </a:rPr>
              <a:t>src_port</a:t>
            </a:r>
            <a:r>
              <a:rPr lang="fr-FR" sz="1400" dirty="0" smtClean="0">
                <a:solidFill>
                  <a:srgbClr val="336699"/>
                </a:solidFill>
                <a:latin typeface="+mn-lt"/>
              </a:rPr>
              <a:t>, </a:t>
            </a:r>
            <a:r>
              <a:rPr lang="fr-FR" sz="1400" dirty="0" err="1" smtClean="0">
                <a:solidFill>
                  <a:srgbClr val="336699"/>
                </a:solidFill>
                <a:latin typeface="+mn-lt"/>
              </a:rPr>
              <a:t>dst_port</a:t>
            </a:r>
            <a:r>
              <a:rPr lang="fr-FR" sz="1400" dirty="0" smtClean="0">
                <a:solidFill>
                  <a:srgbClr val="336699"/>
                </a:solidFill>
                <a:latin typeface="+mn-lt"/>
              </a:rPr>
              <a:t>)</a:t>
            </a:r>
            <a:endParaRPr lang="fr-FR" sz="2000" dirty="0" smtClean="0">
              <a:solidFill>
                <a:srgbClr val="336699"/>
              </a:solidFill>
              <a:latin typeface="+mn-lt"/>
            </a:endParaRPr>
          </a:p>
          <a:p>
            <a:r>
              <a:rPr lang="fr-FR" sz="2000" dirty="0" smtClean="0">
                <a:solidFill>
                  <a:srgbClr val="FF6600"/>
                </a:solidFill>
                <a:latin typeface="+mn-lt"/>
                <a:sym typeface="Wingdings" pitchFamily="2" charset="2"/>
              </a:rPr>
              <a:t></a:t>
            </a:r>
            <a:r>
              <a:rPr lang="fr-FR" sz="2000" dirty="0" smtClean="0">
                <a:solidFill>
                  <a:srgbClr val="336699"/>
                </a:solidFill>
                <a:latin typeface="+mn-lt"/>
                <a:sym typeface="Wingdings" pitchFamily="2" charset="2"/>
              </a:rPr>
              <a:t> update </a:t>
            </a:r>
            <a:r>
              <a:rPr lang="fr-FR" sz="2000" b="1" i="1" dirty="0" smtClean="0">
                <a:solidFill>
                  <a:srgbClr val="FF6600"/>
                </a:solidFill>
                <a:latin typeface="+mn-lt"/>
                <a:sym typeface="Wingdings" pitchFamily="2" charset="2"/>
              </a:rPr>
              <a:t>N </a:t>
            </a:r>
            <a:r>
              <a:rPr lang="fr-FR" sz="2000" dirty="0" smtClean="0">
                <a:solidFill>
                  <a:srgbClr val="336699"/>
                </a:solidFill>
                <a:latin typeface="+mn-lt"/>
                <a:sym typeface="Wingdings" pitchFamily="2" charset="2"/>
              </a:rPr>
              <a:t>: SYN and FIN flags (TCP header)</a:t>
            </a:r>
            <a:endParaRPr lang="fr-FR" sz="2000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82980" y="1957477"/>
            <a:ext cx="2651760" cy="584776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655320" y="2482274"/>
            <a:ext cx="2979420" cy="584776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55320" y="2979419"/>
            <a:ext cx="2979420" cy="584776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52110" y="2474654"/>
            <a:ext cx="2979420" cy="584776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1196340" y="3916680"/>
            <a:ext cx="7368540" cy="707886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392456" y="4624566"/>
            <a:ext cx="6720304" cy="983754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1202684" y="5763594"/>
            <a:ext cx="603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6600"/>
                </a:solidFill>
                <a:latin typeface="+mn-lt"/>
                <a:sym typeface="Wingdings" pitchFamily="2" charset="2"/>
              </a:rPr>
              <a:t></a:t>
            </a:r>
            <a:r>
              <a:rPr lang="fr-FR" sz="2000" dirty="0" smtClean="0">
                <a:solidFill>
                  <a:srgbClr val="336699"/>
                </a:solidFill>
                <a:latin typeface="+mn-lt"/>
                <a:sym typeface="Wingdings" pitchFamily="2" charset="2"/>
              </a:rPr>
              <a:t> </a:t>
            </a:r>
            <a:r>
              <a:rPr lang="fr-FR" sz="2000" dirty="0" err="1" smtClean="0">
                <a:solidFill>
                  <a:srgbClr val="336699"/>
                </a:solidFill>
                <a:latin typeface="+mn-lt"/>
                <a:sym typeface="Wingdings" pitchFamily="2" charset="2"/>
              </a:rPr>
              <a:t>fair</a:t>
            </a:r>
            <a:r>
              <a:rPr lang="fr-FR" sz="2000" dirty="0" smtClean="0">
                <a:solidFill>
                  <a:srgbClr val="336699"/>
                </a:solidFill>
                <a:latin typeface="+mn-lt"/>
                <a:sym typeface="Wingdings" pitchFamily="2" charset="2"/>
              </a:rPr>
              <a:t> </a:t>
            </a:r>
            <a:r>
              <a:rPr lang="fr-FR" sz="2000" dirty="0" err="1" smtClean="0">
                <a:solidFill>
                  <a:srgbClr val="336699"/>
                </a:solidFill>
                <a:latin typeface="+mn-lt"/>
                <a:sym typeface="Wingdings" pitchFamily="2" charset="2"/>
              </a:rPr>
              <a:t>share</a:t>
            </a:r>
            <a:r>
              <a:rPr lang="fr-FR" sz="2000" dirty="0" smtClean="0">
                <a:solidFill>
                  <a:srgbClr val="336699"/>
                </a:solidFill>
                <a:latin typeface="+mn-lt"/>
                <a:sym typeface="Wingdings" pitchFamily="2" charset="2"/>
              </a:rPr>
              <a:t> of </a:t>
            </a:r>
            <a:r>
              <a:rPr lang="fr-FR" sz="2000" b="1" i="1" dirty="0" err="1" smtClean="0">
                <a:solidFill>
                  <a:srgbClr val="FF6600"/>
                </a:solidFill>
                <a:latin typeface="+mn-lt"/>
                <a:sym typeface="Wingdings" pitchFamily="2" charset="2"/>
              </a:rPr>
              <a:t>avail_bw</a:t>
            </a:r>
            <a:endParaRPr lang="fr-FR" sz="2000" b="1" i="1" dirty="0" smtClean="0">
              <a:solidFill>
                <a:srgbClr val="FF6600"/>
              </a:solidFill>
              <a:latin typeface="+mn-lt"/>
              <a:sym typeface="Wingdings" pitchFamily="2" charset="2"/>
            </a:endParaRPr>
          </a:p>
          <a:p>
            <a:r>
              <a:rPr lang="fr-FR" sz="2000" dirty="0" smtClean="0">
                <a:solidFill>
                  <a:srgbClr val="FF6600"/>
                </a:solidFill>
                <a:latin typeface="+mn-lt"/>
                <a:sym typeface="Wingdings" pitchFamily="2" charset="2"/>
              </a:rPr>
              <a:t></a:t>
            </a:r>
            <a:r>
              <a:rPr lang="fr-FR" sz="2000" dirty="0" smtClean="0">
                <a:solidFill>
                  <a:srgbClr val="336699"/>
                </a:solidFill>
                <a:latin typeface="+mn-lt"/>
                <a:sym typeface="Wingdings" pitchFamily="2" charset="2"/>
              </a:rPr>
              <a:t> </a:t>
            </a:r>
            <a:r>
              <a:rPr lang="fr-FR" sz="2000" dirty="0" err="1" smtClean="0">
                <a:solidFill>
                  <a:srgbClr val="336699"/>
                </a:solidFill>
                <a:latin typeface="+mn-lt"/>
                <a:sym typeface="Wingdings" pitchFamily="2" charset="2"/>
              </a:rPr>
              <a:t>maximizing</a:t>
            </a:r>
            <a:r>
              <a:rPr lang="fr-FR" sz="2000" dirty="0" smtClean="0">
                <a:solidFill>
                  <a:srgbClr val="336699"/>
                </a:solidFill>
                <a:latin typeface="+mn-lt"/>
                <a:sym typeface="Wingdings" pitchFamily="2" charset="2"/>
              </a:rPr>
              <a:t> the </a:t>
            </a:r>
            <a:r>
              <a:rPr lang="fr-FR" sz="2000" b="1" i="1" dirty="0" err="1" smtClean="0">
                <a:solidFill>
                  <a:srgbClr val="FF6600"/>
                </a:solidFill>
                <a:latin typeface="+mn-lt"/>
                <a:sym typeface="Wingdings" pitchFamily="2" charset="2"/>
              </a:rPr>
              <a:t>avail_bw</a:t>
            </a:r>
            <a:r>
              <a:rPr lang="fr-FR" sz="2000" b="1" i="1" dirty="0" smtClean="0">
                <a:solidFill>
                  <a:srgbClr val="FF6600"/>
                </a:solidFill>
                <a:latin typeface="+mn-lt"/>
                <a:sym typeface="Wingdings" pitchFamily="2" charset="2"/>
              </a:rPr>
              <a:t> </a:t>
            </a:r>
            <a:r>
              <a:rPr lang="fr-FR" sz="2000" dirty="0" err="1" smtClean="0">
                <a:solidFill>
                  <a:srgbClr val="336699"/>
                </a:solidFill>
                <a:latin typeface="+mn-lt"/>
                <a:sym typeface="Wingdings" pitchFamily="2" charset="2"/>
              </a:rPr>
              <a:t>utilization</a:t>
            </a:r>
            <a:r>
              <a:rPr lang="fr-FR" sz="2000" dirty="0" smtClean="0">
                <a:solidFill>
                  <a:srgbClr val="336699"/>
                </a:solidFill>
                <a:latin typeface="+mn-lt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(</a:t>
            </a:r>
            <a:r>
              <a:rPr lang="fr-FR" sz="2000" b="1" dirty="0" err="1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priority</a:t>
            </a:r>
            <a:r>
              <a:rPr lang="fr-FR" sz="2000" b="1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)</a:t>
            </a:r>
            <a:endParaRPr lang="fr-FR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02684" y="5721226"/>
            <a:ext cx="6720304" cy="809873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Receive</a:t>
            </a:r>
            <a:r>
              <a:rPr lang="fr-FR" dirty="0" smtClean="0"/>
              <a:t> </a:t>
            </a:r>
            <a:r>
              <a:rPr lang="fr-FR" dirty="0" err="1" smtClean="0"/>
              <a:t>Window</a:t>
            </a:r>
            <a:r>
              <a:rPr lang="fr-FR" dirty="0" smtClean="0"/>
              <a:t> </a:t>
            </a:r>
            <a:r>
              <a:rPr lang="fr-FR" dirty="0" err="1" smtClean="0"/>
              <a:t>Tuning</a:t>
            </a:r>
            <a:r>
              <a:rPr lang="fr-FR" dirty="0" smtClean="0"/>
              <a:t> </a:t>
            </a:r>
            <a:r>
              <a:rPr lang="fr-FR" dirty="0" err="1" smtClean="0"/>
              <a:t>Method</a:t>
            </a:r>
            <a:r>
              <a:rPr lang="fr-FR" dirty="0" smtClean="0"/>
              <a:t> (RWTM)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199" y="1422400"/>
            <a:ext cx="8048445" cy="4703763"/>
          </a:xfrm>
        </p:spPr>
        <p:txBody>
          <a:bodyPr/>
          <a:lstStyle/>
          <a:p>
            <a:r>
              <a:rPr lang="fr-FR" dirty="0" smtClean="0"/>
              <a:t>TCP </a:t>
            </a:r>
            <a:r>
              <a:rPr lang="fr-FR" dirty="0" err="1" smtClean="0"/>
              <a:t>throughput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limited</a:t>
            </a:r>
            <a:r>
              <a:rPr lang="fr-FR" dirty="0" smtClean="0"/>
              <a:t> by 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sz="1800" dirty="0" smtClean="0"/>
          </a:p>
          <a:p>
            <a:pPr lvl="1"/>
            <a:r>
              <a:rPr lang="fr-FR" dirty="0" smtClean="0"/>
              <a:t>TCP flow control</a:t>
            </a:r>
            <a:r>
              <a:rPr lang="fr-FR" dirty="0" smtClean="0">
                <a:solidFill>
                  <a:srgbClr val="FF6600"/>
                </a:solidFill>
              </a:rPr>
              <a:t>:</a:t>
            </a:r>
            <a:r>
              <a:rPr lang="fr-FR" i="1" dirty="0" smtClean="0">
                <a:sym typeface="Wingdings" pitchFamily="2" charset="2"/>
              </a:rPr>
              <a:t> </a:t>
            </a:r>
          </a:p>
          <a:p>
            <a:pPr lvl="0"/>
            <a:endParaRPr lang="fr-FR" sz="2800" dirty="0" smtClean="0"/>
          </a:p>
          <a:p>
            <a:pPr lvl="0"/>
            <a:r>
              <a:rPr lang="fr-FR" dirty="0" smtClean="0"/>
              <a:t>RWTM</a:t>
            </a:r>
          </a:p>
          <a:p>
            <a:pPr lvl="0"/>
            <a:endParaRPr lang="fr-FR" sz="900" dirty="0" smtClean="0">
              <a:sym typeface="Wingdings" pitchFamily="2" charset="2"/>
            </a:endParaRPr>
          </a:p>
          <a:p>
            <a:pPr lvl="1"/>
            <a:r>
              <a:rPr lang="fr-FR" b="1" i="1" dirty="0" err="1" smtClean="0">
                <a:solidFill>
                  <a:srgbClr val="FF6600"/>
                </a:solidFill>
                <a:sym typeface="Wingdings" pitchFamily="2" charset="2"/>
              </a:rPr>
              <a:t>rwnd</a:t>
            </a:r>
            <a:r>
              <a:rPr lang="fr-FR" b="1" i="1" baseline="-25000" dirty="0" err="1" smtClean="0">
                <a:solidFill>
                  <a:srgbClr val="FF6600"/>
                </a:solidFill>
                <a:sym typeface="Wingdings" pitchFamily="2" charset="2"/>
              </a:rPr>
              <a:t>C</a:t>
            </a:r>
            <a:r>
              <a:rPr lang="fr-FR" b="1" i="1" baseline="-25000" dirty="0" smtClean="0">
                <a:solidFill>
                  <a:srgbClr val="FF6600"/>
                </a:solidFill>
                <a:sym typeface="Wingdings" pitchFamily="2" charset="2"/>
              </a:rPr>
              <a:t>-S</a:t>
            </a:r>
            <a:r>
              <a:rPr lang="fr-FR" dirty="0" smtClean="0">
                <a:sym typeface="Wingdings" pitchFamily="2" charset="2"/>
              </a:rPr>
              <a:t> modification </a:t>
            </a:r>
          </a:p>
          <a:p>
            <a:pPr lvl="2"/>
            <a:r>
              <a:rPr lang="fr-FR" sz="1600" dirty="0" smtClean="0">
                <a:sym typeface="Wingdings" pitchFamily="2" charset="2"/>
              </a:rPr>
              <a:t>(TCP header: ACK client  server)</a:t>
            </a:r>
            <a:endParaRPr lang="fr-FR" dirty="0" smtClean="0">
              <a:sym typeface="Wingdings" pitchFamily="2" charset="2"/>
            </a:endParaRPr>
          </a:p>
          <a:p>
            <a:pPr lvl="1"/>
            <a:r>
              <a:rPr lang="fr-FR" b="1" i="1" dirty="0" smtClean="0">
                <a:solidFill>
                  <a:srgbClr val="FF6600"/>
                </a:solidFill>
                <a:sym typeface="Wingdings" pitchFamily="2" charset="2"/>
              </a:rPr>
              <a:t>RTT</a:t>
            </a:r>
            <a:r>
              <a:rPr lang="fr-FR" b="1" i="1" baseline="-25000" dirty="0" smtClean="0">
                <a:solidFill>
                  <a:srgbClr val="FF6600"/>
                </a:solidFill>
                <a:sym typeface="Wingdings" pitchFamily="2" charset="2"/>
              </a:rPr>
              <a:t>C-S</a:t>
            </a:r>
            <a:r>
              <a:rPr lang="fr-FR" dirty="0" smtClean="0">
                <a:sym typeface="Wingdings" pitchFamily="2" charset="2"/>
              </a:rPr>
              <a:t> estimation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</a:t>
            </a:r>
            <a:r>
              <a:rPr lang="fr-FR" sz="1400" b="1" dirty="0" smtClean="0">
                <a:solidFill>
                  <a:schemeClr val="bg1"/>
                </a:solidFill>
              </a:rPr>
              <a:t>GW-</a:t>
            </a:r>
            <a:r>
              <a:rPr lang="fr-FR" sz="1400" b="1" dirty="0" err="1" smtClean="0">
                <a:solidFill>
                  <a:schemeClr val="bg1"/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7266" y="2422682"/>
            <a:ext cx="2579300" cy="74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avec flèche 10"/>
          <p:cNvCxnSpPr/>
          <p:nvPr/>
        </p:nvCxnSpPr>
        <p:spPr>
          <a:xfrm flipH="1">
            <a:off x="5149970" y="2100789"/>
            <a:ext cx="974785" cy="2011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Forme 28"/>
          <p:cNvCxnSpPr>
            <a:endCxn id="6146" idx="0"/>
          </p:cNvCxnSpPr>
          <p:nvPr/>
        </p:nvCxnSpPr>
        <p:spPr>
          <a:xfrm>
            <a:off x="2639683" y="2221553"/>
            <a:ext cx="1807233" cy="20112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2639683" y="3071013"/>
            <a:ext cx="13543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6124755" y="1811570"/>
            <a:ext cx="2991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336699"/>
                </a:solidFill>
                <a:latin typeface="+mn-lt"/>
              </a:rPr>
              <a:t>TCP Congestion </a:t>
            </a:r>
            <a:r>
              <a:rPr lang="fr-FR" sz="2000" dirty="0" err="1" smtClean="0">
                <a:solidFill>
                  <a:srgbClr val="336699"/>
                </a:solidFill>
                <a:latin typeface="+mn-lt"/>
              </a:rPr>
              <a:t>window</a:t>
            </a:r>
            <a:endParaRPr lang="fr-FR" sz="2000" dirty="0" smtClean="0">
              <a:solidFill>
                <a:srgbClr val="336699"/>
              </a:solidFill>
              <a:latin typeface="+mn-lt"/>
            </a:endParaRPr>
          </a:p>
          <a:p>
            <a:r>
              <a:rPr lang="fr-FR" sz="1600" b="1" dirty="0" err="1" smtClean="0">
                <a:solidFill>
                  <a:srgbClr val="FF6600"/>
                </a:solidFill>
                <a:latin typeface="+mn-lt"/>
              </a:rPr>
              <a:t>defined</a:t>
            </a:r>
            <a:r>
              <a:rPr lang="fr-FR" sz="1600" b="1" dirty="0" smtClean="0">
                <a:solidFill>
                  <a:srgbClr val="FF6600"/>
                </a:solidFill>
                <a:latin typeface="+mn-lt"/>
              </a:rPr>
              <a:t> by the </a:t>
            </a:r>
            <a:r>
              <a:rPr lang="fr-FR" sz="1600" b="1" dirty="0" err="1" smtClean="0">
                <a:solidFill>
                  <a:srgbClr val="FF6600"/>
                </a:solidFill>
                <a:latin typeface="+mn-lt"/>
              </a:rPr>
              <a:t>sender</a:t>
            </a:r>
            <a:endParaRPr lang="fr-FR" sz="1600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99060" y="1853089"/>
            <a:ext cx="4464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336699"/>
                </a:solidFill>
                <a:latin typeface="+mn-lt"/>
              </a:rPr>
              <a:t>TCP </a:t>
            </a:r>
            <a:r>
              <a:rPr lang="fr-FR" sz="2000" dirty="0" err="1" smtClean="0">
                <a:solidFill>
                  <a:srgbClr val="336699"/>
                </a:solidFill>
                <a:latin typeface="+mn-lt"/>
              </a:rPr>
              <a:t>receive</a:t>
            </a:r>
            <a:r>
              <a:rPr lang="fr-FR" sz="2000" dirty="0" smtClean="0">
                <a:solidFill>
                  <a:srgbClr val="336699"/>
                </a:solidFill>
                <a:latin typeface="+mn-lt"/>
              </a:rPr>
              <a:t> </a:t>
            </a:r>
            <a:r>
              <a:rPr lang="fr-FR" sz="2000" dirty="0" err="1" smtClean="0">
                <a:solidFill>
                  <a:srgbClr val="336699"/>
                </a:solidFill>
                <a:latin typeface="+mn-lt"/>
              </a:rPr>
              <a:t>window</a:t>
            </a:r>
            <a:endParaRPr lang="fr-FR" sz="2000" dirty="0" smtClean="0">
              <a:solidFill>
                <a:srgbClr val="336699"/>
              </a:solidFill>
              <a:latin typeface="+mn-lt"/>
            </a:endParaRPr>
          </a:p>
          <a:p>
            <a:r>
              <a:rPr lang="fr-FR" sz="1600" b="1" dirty="0" err="1" smtClean="0">
                <a:solidFill>
                  <a:srgbClr val="FF6600"/>
                </a:solidFill>
                <a:latin typeface="+mn-lt"/>
              </a:rPr>
              <a:t>defined</a:t>
            </a:r>
            <a:r>
              <a:rPr lang="fr-FR" sz="1600" b="1" dirty="0" smtClean="0">
                <a:solidFill>
                  <a:srgbClr val="FF6600"/>
                </a:solidFill>
                <a:latin typeface="+mn-lt"/>
              </a:rPr>
              <a:t> by the </a:t>
            </a:r>
            <a:r>
              <a:rPr lang="fr-FR" sz="1600" b="1" dirty="0" err="1" smtClean="0">
                <a:solidFill>
                  <a:srgbClr val="FF6600"/>
                </a:solidFill>
                <a:latin typeface="+mn-lt"/>
              </a:rPr>
              <a:t>receiver</a:t>
            </a:r>
            <a:endParaRPr lang="fr-FR" sz="1600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723900" y="2805579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336699"/>
                </a:solidFill>
                <a:latin typeface="+mn-lt"/>
              </a:rPr>
              <a:t>Round trip time</a:t>
            </a: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9600" y="3463609"/>
            <a:ext cx="2579300" cy="74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9282" y="3498113"/>
            <a:ext cx="514144" cy="60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1073" y="3430419"/>
            <a:ext cx="847398" cy="8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Ellipse 54"/>
          <p:cNvSpPr/>
          <p:nvPr/>
        </p:nvSpPr>
        <p:spPr>
          <a:xfrm>
            <a:off x="6673426" y="3278055"/>
            <a:ext cx="1168008" cy="1164566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6142011" y="2816390"/>
            <a:ext cx="2458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>
                <a:solidFill>
                  <a:srgbClr val="FF6600"/>
                </a:solidFill>
                <a:latin typeface="+mn-lt"/>
              </a:rPr>
              <a:t>Shaping</a:t>
            </a:r>
            <a:r>
              <a:rPr lang="fr-FR" b="1" i="1" dirty="0" smtClean="0">
                <a:solidFill>
                  <a:srgbClr val="FF6600"/>
                </a:solidFill>
                <a:latin typeface="+mn-lt"/>
              </a:rPr>
              <a:t> </a:t>
            </a:r>
            <a:r>
              <a:rPr lang="fr-FR" b="1" i="1" dirty="0" err="1" smtClean="0">
                <a:solidFill>
                  <a:srgbClr val="FF6600"/>
                </a:solidFill>
                <a:latin typeface="+mn-lt"/>
              </a:rPr>
              <a:t>bitrate</a:t>
            </a:r>
            <a:endParaRPr lang="fr-FR" b="1" i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57" name="Accolade fermante 56"/>
          <p:cNvSpPr/>
          <p:nvPr/>
        </p:nvSpPr>
        <p:spPr>
          <a:xfrm>
            <a:off x="4840712" y="5029180"/>
            <a:ext cx="370913" cy="101934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5432595" y="5305212"/>
            <a:ext cx="2045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 the </a:t>
            </a:r>
            <a:r>
              <a:rPr lang="fr-FR" b="1" dirty="0" err="1" smtClean="0">
                <a:solidFill>
                  <a:srgbClr val="FF6600"/>
                </a:solidFill>
              </a:rPr>
              <a:t>gateway</a:t>
            </a:r>
            <a:endParaRPr lang="fr-FR" b="1" dirty="0">
              <a:solidFill>
                <a:srgbClr val="FF66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382" y="1854700"/>
            <a:ext cx="4464314" cy="577323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4840712" y="1811570"/>
            <a:ext cx="4275759" cy="636095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60382" y="2874587"/>
            <a:ext cx="3994030" cy="502493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830580" y="3205689"/>
            <a:ext cx="7364514" cy="1236932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491704" y="4503002"/>
            <a:ext cx="7021276" cy="1913729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HTTP Adaptive Streaming</a:t>
            </a:r>
            <a:endParaRPr lang="fr-FR" dirty="0"/>
          </a:p>
        </p:txBody>
      </p:sp>
      <p:pic>
        <p:nvPicPr>
          <p:cNvPr id="4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Introduction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" name="Espace réservé du numéro de diapositive 2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75" name="ZoneTexte 7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sp>
        <p:nvSpPr>
          <p:cNvPr id="76" name="ZoneTexte 75"/>
          <p:cNvSpPr txBox="1"/>
          <p:nvPr/>
        </p:nvSpPr>
        <p:spPr>
          <a:xfrm>
            <a:off x="586740" y="5532120"/>
            <a:ext cx="7703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Figure 1: </a:t>
            </a:r>
            <a:r>
              <a:rPr lang="fr-FR" sz="2000" dirty="0" smtClean="0"/>
              <a:t>General description of HTTP Adaptive Streaming</a:t>
            </a:r>
            <a:endParaRPr lang="fr-FR" sz="2000" dirty="0"/>
          </a:p>
        </p:txBody>
      </p:sp>
      <p:sp>
        <p:nvSpPr>
          <p:cNvPr id="240" name="AutoShape 4"/>
          <p:cNvSpPr>
            <a:spLocks noEditPoints="1" noChangeArrowheads="1"/>
          </p:cNvSpPr>
          <p:nvPr/>
        </p:nvSpPr>
        <p:spPr bwMode="auto">
          <a:xfrm>
            <a:off x="4979303" y="2138850"/>
            <a:ext cx="427104" cy="60532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DDDDD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1" name="laptop"/>
          <p:cNvSpPr>
            <a:spLocks noEditPoints="1" noChangeArrowheads="1"/>
          </p:cNvSpPr>
          <p:nvPr/>
        </p:nvSpPr>
        <p:spPr bwMode="auto">
          <a:xfrm>
            <a:off x="1436975" y="2119876"/>
            <a:ext cx="839367" cy="4967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42" name="Connecteur droit 241"/>
          <p:cNvCxnSpPr>
            <a:cxnSpLocks noChangeShapeType="1"/>
          </p:cNvCxnSpPr>
          <p:nvPr/>
        </p:nvCxnSpPr>
        <p:spPr bwMode="auto">
          <a:xfrm flipH="1" flipV="1">
            <a:off x="2318310" y="2441514"/>
            <a:ext cx="2299035" cy="1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43" name="ZoneTexte 53"/>
          <p:cNvSpPr txBox="1">
            <a:spLocks noChangeArrowheads="1"/>
          </p:cNvSpPr>
          <p:nvPr/>
        </p:nvSpPr>
        <p:spPr bwMode="auto">
          <a:xfrm>
            <a:off x="4662685" y="1679919"/>
            <a:ext cx="1057042" cy="4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Storage &amp;</a:t>
            </a:r>
            <a:br>
              <a: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</a:br>
            <a:r>
              <a: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Streaming</a:t>
            </a:r>
          </a:p>
        </p:txBody>
      </p:sp>
      <p:sp>
        <p:nvSpPr>
          <p:cNvPr id="244" name="ZoneTexte 54"/>
          <p:cNvSpPr txBox="1">
            <a:spLocks noChangeArrowheads="1"/>
          </p:cNvSpPr>
          <p:nvPr/>
        </p:nvSpPr>
        <p:spPr bwMode="auto">
          <a:xfrm>
            <a:off x="2697592" y="2474412"/>
            <a:ext cx="1680385" cy="28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HTTP</a:t>
            </a:r>
          </a:p>
        </p:txBody>
      </p:sp>
      <p:sp>
        <p:nvSpPr>
          <p:cNvPr id="245" name="ZoneTexte 55"/>
          <p:cNvSpPr txBox="1">
            <a:spLocks noChangeArrowheads="1"/>
          </p:cNvSpPr>
          <p:nvPr/>
        </p:nvSpPr>
        <p:spPr bwMode="auto">
          <a:xfrm>
            <a:off x="1281963" y="2767212"/>
            <a:ext cx="1149389" cy="28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HAS Player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1193967" y="4907846"/>
            <a:ext cx="338875" cy="315823"/>
          </a:xfrm>
          <a:prstGeom prst="rect">
            <a:avLst/>
          </a:prstGeom>
          <a:solidFill>
            <a:srgbClr val="EB641B">
              <a:lumMod val="20000"/>
              <a:lumOff val="8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/>
                <a:ea typeface="+mn-ea"/>
                <a:cs typeface="+mn-cs"/>
              </a:rPr>
              <a:t>1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45 Light"/>
              <a:ea typeface="+mn-ea"/>
              <a:cs typeface="+mn-cs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1521713" y="4907846"/>
            <a:ext cx="338875" cy="315823"/>
          </a:xfrm>
          <a:prstGeom prst="rect">
            <a:avLst/>
          </a:prstGeom>
          <a:solidFill>
            <a:srgbClr val="EB641B">
              <a:lumMod val="20000"/>
              <a:lumOff val="8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/>
                <a:ea typeface="+mn-ea"/>
                <a:cs typeface="+mn-cs"/>
              </a:rPr>
              <a:t>2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45 Light"/>
              <a:ea typeface="+mn-ea"/>
              <a:cs typeface="+mn-cs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1860588" y="4907846"/>
            <a:ext cx="338875" cy="315823"/>
          </a:xfrm>
          <a:prstGeom prst="rect">
            <a:avLst/>
          </a:prstGeom>
          <a:solidFill>
            <a:srgbClr val="EB641B">
              <a:lumMod val="20000"/>
              <a:lumOff val="8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/>
                <a:ea typeface="+mn-ea"/>
                <a:cs typeface="+mn-cs"/>
              </a:rPr>
              <a:t>3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45 Light"/>
              <a:ea typeface="+mn-ea"/>
              <a:cs typeface="+mn-cs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2199465" y="4907845"/>
            <a:ext cx="338875" cy="315823"/>
          </a:xfrm>
          <a:prstGeom prst="rect">
            <a:avLst/>
          </a:prstGeom>
          <a:solidFill>
            <a:srgbClr val="EB641B">
              <a:lumMod val="20000"/>
              <a:lumOff val="8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/>
                <a:ea typeface="+mn-ea"/>
                <a:cs typeface="+mn-cs"/>
              </a:rPr>
              <a:t>4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45 Light"/>
              <a:ea typeface="+mn-ea"/>
              <a:cs typeface="+mn-cs"/>
            </a:endParaRPr>
          </a:p>
        </p:txBody>
      </p:sp>
      <p:sp>
        <p:nvSpPr>
          <p:cNvPr id="250" name="Rectangle 249"/>
          <p:cNvSpPr/>
          <p:nvPr/>
        </p:nvSpPr>
        <p:spPr bwMode="auto">
          <a:xfrm>
            <a:off x="4888211" y="4907845"/>
            <a:ext cx="338874" cy="315822"/>
          </a:xfrm>
          <a:prstGeom prst="rect">
            <a:avLst/>
          </a:prstGeom>
          <a:solidFill>
            <a:srgbClr val="EB641B">
              <a:lumMod val="20000"/>
              <a:lumOff val="8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/>
              </a:rPr>
              <a:t>12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45 Light"/>
            </a:endParaRPr>
          </a:p>
        </p:txBody>
      </p:sp>
      <p:sp>
        <p:nvSpPr>
          <p:cNvPr id="251" name="Rectangle 250"/>
          <p:cNvSpPr/>
          <p:nvPr/>
        </p:nvSpPr>
        <p:spPr bwMode="auto">
          <a:xfrm>
            <a:off x="2538340" y="4331102"/>
            <a:ext cx="338875" cy="8886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/>
                <a:ea typeface="+mn-ea"/>
                <a:cs typeface="+mn-cs"/>
              </a:rPr>
              <a:t>5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45 Light"/>
              <a:ea typeface="+mn-ea"/>
              <a:cs typeface="+mn-cs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2866084" y="4331102"/>
            <a:ext cx="338875" cy="8886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/>
                <a:ea typeface="+mn-ea"/>
                <a:cs typeface="+mn-cs"/>
              </a:rPr>
              <a:t>6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45 Light"/>
              <a:ea typeface="+mn-ea"/>
              <a:cs typeface="+mn-cs"/>
            </a:endParaRPr>
          </a:p>
        </p:txBody>
      </p:sp>
      <p:sp>
        <p:nvSpPr>
          <p:cNvPr id="253" name="Rectangle 252"/>
          <p:cNvSpPr/>
          <p:nvPr/>
        </p:nvSpPr>
        <p:spPr bwMode="auto">
          <a:xfrm>
            <a:off x="4549330" y="4313849"/>
            <a:ext cx="338875" cy="909819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/>
                <a:ea typeface="+mn-ea"/>
                <a:cs typeface="+mn-cs"/>
              </a:rPr>
              <a:t>11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45 Light"/>
              <a:ea typeface="+mn-ea"/>
              <a:cs typeface="+mn-cs"/>
            </a:endParaRPr>
          </a:p>
        </p:txBody>
      </p:sp>
      <p:sp>
        <p:nvSpPr>
          <p:cNvPr id="254" name="Rectangle 253"/>
          <p:cNvSpPr/>
          <p:nvPr/>
        </p:nvSpPr>
        <p:spPr bwMode="auto">
          <a:xfrm>
            <a:off x="3204959" y="3268236"/>
            <a:ext cx="338875" cy="1951466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/>
                <a:ea typeface="+mn-ea"/>
                <a:cs typeface="+mn-cs"/>
              </a:rPr>
              <a:t>7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45 Light"/>
              <a:ea typeface="+mn-ea"/>
              <a:cs typeface="+mn-cs"/>
            </a:endParaRPr>
          </a:p>
        </p:txBody>
      </p:sp>
      <p:sp>
        <p:nvSpPr>
          <p:cNvPr id="255" name="Rectangle 254"/>
          <p:cNvSpPr/>
          <p:nvPr/>
        </p:nvSpPr>
        <p:spPr bwMode="auto">
          <a:xfrm>
            <a:off x="3543837" y="3268236"/>
            <a:ext cx="338875" cy="1951466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/>
                <a:ea typeface="+mn-ea"/>
                <a:cs typeface="+mn-cs"/>
              </a:rPr>
              <a:t>8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45 Light"/>
              <a:ea typeface="+mn-ea"/>
              <a:cs typeface="+mn-cs"/>
            </a:endParaRPr>
          </a:p>
        </p:txBody>
      </p:sp>
      <p:sp>
        <p:nvSpPr>
          <p:cNvPr id="256" name="Rectangle 255"/>
          <p:cNvSpPr/>
          <p:nvPr/>
        </p:nvSpPr>
        <p:spPr bwMode="auto">
          <a:xfrm>
            <a:off x="3882713" y="3268236"/>
            <a:ext cx="338874" cy="1951466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/>
                <a:ea typeface="+mn-ea"/>
                <a:cs typeface="+mn-cs"/>
              </a:rPr>
              <a:t>9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45 Light"/>
              <a:ea typeface="+mn-ea"/>
              <a:cs typeface="+mn-cs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4210458" y="3268236"/>
            <a:ext cx="338874" cy="1951466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/>
                <a:ea typeface="+mn-ea"/>
                <a:cs typeface="+mn-cs"/>
              </a:rPr>
              <a:t>10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45 Light"/>
              <a:ea typeface="+mn-ea"/>
              <a:cs typeface="+mn-cs"/>
            </a:endParaRPr>
          </a:p>
        </p:txBody>
      </p:sp>
      <p:cxnSp>
        <p:nvCxnSpPr>
          <p:cNvPr id="258" name="Connecteur droit 257"/>
          <p:cNvCxnSpPr>
            <a:cxnSpLocks noChangeShapeType="1"/>
          </p:cNvCxnSpPr>
          <p:nvPr/>
        </p:nvCxnSpPr>
        <p:spPr bwMode="auto">
          <a:xfrm>
            <a:off x="1194070" y="5223322"/>
            <a:ext cx="45873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9" name="Forme libre 258"/>
          <p:cNvSpPr>
            <a:spLocks/>
          </p:cNvSpPr>
          <p:nvPr/>
        </p:nvSpPr>
        <p:spPr bwMode="auto">
          <a:xfrm>
            <a:off x="1195720" y="3221205"/>
            <a:ext cx="4018499" cy="1679672"/>
          </a:xfrm>
          <a:custGeom>
            <a:avLst/>
            <a:gdLst>
              <a:gd name="T0" fmla="*/ 0 w 3868615"/>
              <a:gd name="T1" fmla="*/ 1620837 h 1620583"/>
              <a:gd name="T2" fmla="*/ 859719 w 3868615"/>
              <a:gd name="T3" fmla="*/ 1415651 h 1620583"/>
              <a:gd name="T4" fmla="*/ 1240731 w 3868615"/>
              <a:gd name="T5" fmla="*/ 1083445 h 1620583"/>
              <a:gd name="T6" fmla="*/ 1602205 w 3868615"/>
              <a:gd name="T7" fmla="*/ 379951 h 1620583"/>
              <a:gd name="T8" fmla="*/ 2022295 w 3868615"/>
              <a:gd name="T9" fmla="*/ 47744 h 1620583"/>
              <a:gd name="T10" fmla="*/ 2774550 w 3868615"/>
              <a:gd name="T11" fmla="*/ 57515 h 1620583"/>
              <a:gd name="T12" fmla="*/ 3145792 w 3868615"/>
              <a:gd name="T13" fmla="*/ 565595 h 1620583"/>
              <a:gd name="T14" fmla="*/ 3575653 w 3868615"/>
              <a:gd name="T15" fmla="*/ 1239777 h 1620583"/>
              <a:gd name="T16" fmla="*/ 3868738 w 3868615"/>
              <a:gd name="T17" fmla="*/ 1210465 h 16205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868615" h="1620583">
                <a:moveTo>
                  <a:pt x="0" y="1620583"/>
                </a:moveTo>
                <a:cubicBezTo>
                  <a:pt x="326455" y="1562781"/>
                  <a:pt x="652910" y="1504980"/>
                  <a:pt x="859692" y="1415429"/>
                </a:cubicBezTo>
                <a:cubicBezTo>
                  <a:pt x="1066474" y="1325878"/>
                  <a:pt x="1116948" y="1255865"/>
                  <a:pt x="1240692" y="1083275"/>
                </a:cubicBezTo>
                <a:cubicBezTo>
                  <a:pt x="1364436" y="910685"/>
                  <a:pt x="1471898" y="552481"/>
                  <a:pt x="1602154" y="379891"/>
                </a:cubicBezTo>
                <a:cubicBezTo>
                  <a:pt x="1732411" y="207301"/>
                  <a:pt x="1826846" y="101468"/>
                  <a:pt x="2022231" y="47737"/>
                </a:cubicBezTo>
                <a:cubicBezTo>
                  <a:pt x="2217616" y="-5994"/>
                  <a:pt x="2587219" y="-28789"/>
                  <a:pt x="2774462" y="57506"/>
                </a:cubicBezTo>
                <a:cubicBezTo>
                  <a:pt x="2961705" y="143801"/>
                  <a:pt x="3012179" y="368493"/>
                  <a:pt x="3145692" y="565506"/>
                </a:cubicBezTo>
                <a:cubicBezTo>
                  <a:pt x="3279205" y="762519"/>
                  <a:pt x="3455052" y="1132121"/>
                  <a:pt x="3575539" y="1239583"/>
                </a:cubicBezTo>
                <a:cubicBezTo>
                  <a:pt x="3696026" y="1347044"/>
                  <a:pt x="3779064" y="1236326"/>
                  <a:pt x="3868615" y="1210275"/>
                </a:cubicBezTo>
              </a:path>
            </a:pathLst>
          </a:custGeom>
          <a:noFill/>
          <a:ln w="25400" cap="flat" cmpd="sng">
            <a:solidFill>
              <a:srgbClr val="00B05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1" name="ZoneTexte 146"/>
          <p:cNvSpPr txBox="1">
            <a:spLocks noChangeArrowheads="1"/>
          </p:cNvSpPr>
          <p:nvPr/>
        </p:nvSpPr>
        <p:spPr bwMode="auto">
          <a:xfrm>
            <a:off x="680733" y="4869160"/>
            <a:ext cx="401635" cy="28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SD</a:t>
            </a:r>
          </a:p>
        </p:txBody>
      </p:sp>
      <p:sp>
        <p:nvSpPr>
          <p:cNvPr id="262" name="ZoneTexte 147"/>
          <p:cNvSpPr txBox="1">
            <a:spLocks noChangeArrowheads="1"/>
          </p:cNvSpPr>
          <p:nvPr/>
        </p:nvSpPr>
        <p:spPr bwMode="auto">
          <a:xfrm>
            <a:off x="674072" y="4221088"/>
            <a:ext cx="414957" cy="28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HD</a:t>
            </a:r>
          </a:p>
        </p:txBody>
      </p:sp>
      <p:sp>
        <p:nvSpPr>
          <p:cNvPr id="263" name="ZoneTexte 148"/>
          <p:cNvSpPr txBox="1">
            <a:spLocks noChangeArrowheads="1"/>
          </p:cNvSpPr>
          <p:nvPr/>
        </p:nvSpPr>
        <p:spPr bwMode="auto">
          <a:xfrm>
            <a:off x="251520" y="3285999"/>
            <a:ext cx="829582" cy="28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FULL HD</a:t>
            </a:r>
          </a:p>
        </p:txBody>
      </p:sp>
      <p:sp>
        <p:nvSpPr>
          <p:cNvPr id="264" name="ZoneTexte 149"/>
          <p:cNvSpPr txBox="1">
            <a:spLocks noChangeArrowheads="1"/>
          </p:cNvSpPr>
          <p:nvPr/>
        </p:nvSpPr>
        <p:spPr bwMode="auto">
          <a:xfrm>
            <a:off x="1454085" y="3731629"/>
            <a:ext cx="9772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Available</a:t>
            </a: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 </a:t>
            </a:r>
            <a:r>
              <a:rPr kumimoji="0" lang="fr-FR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bandwidth</a:t>
            </a:r>
            <a:endParaRPr kumimoji="0" lang="fr-FR" sz="12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265" name="ZoneTexte 150"/>
          <p:cNvSpPr txBox="1">
            <a:spLocks noChangeArrowheads="1"/>
          </p:cNvSpPr>
          <p:nvPr/>
        </p:nvSpPr>
        <p:spPr bwMode="auto">
          <a:xfrm>
            <a:off x="2318310" y="2158589"/>
            <a:ext cx="25568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rIns="54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Chunk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 </a:t>
            </a: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request</a:t>
            </a: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267" name="ZoneTexte 101"/>
          <p:cNvSpPr txBox="1">
            <a:spLocks noChangeArrowheads="1"/>
          </p:cNvSpPr>
          <p:nvPr/>
        </p:nvSpPr>
        <p:spPr bwMode="auto">
          <a:xfrm>
            <a:off x="6150810" y="5058520"/>
            <a:ext cx="494716" cy="28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time</a:t>
            </a:r>
          </a:p>
        </p:txBody>
      </p:sp>
      <p:sp>
        <p:nvSpPr>
          <p:cNvPr id="268" name="Rectangle 267"/>
          <p:cNvSpPr/>
          <p:nvPr/>
        </p:nvSpPr>
        <p:spPr bwMode="auto">
          <a:xfrm>
            <a:off x="6170359" y="3318902"/>
            <a:ext cx="338875" cy="75817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/>
                <a:ea typeface="+mn-ea"/>
                <a:cs typeface="+mn-cs"/>
              </a:rPr>
              <a:t>1</a:t>
            </a:r>
          </a:p>
        </p:txBody>
      </p:sp>
      <p:sp>
        <p:nvSpPr>
          <p:cNvPr id="269" name="Rectangle 268"/>
          <p:cNvSpPr/>
          <p:nvPr/>
        </p:nvSpPr>
        <p:spPr bwMode="auto">
          <a:xfrm>
            <a:off x="6498104" y="3318904"/>
            <a:ext cx="338875" cy="758167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/>
                <a:ea typeface="+mn-ea"/>
                <a:cs typeface="+mn-cs"/>
              </a:rPr>
              <a:t>2</a:t>
            </a:r>
          </a:p>
        </p:txBody>
      </p:sp>
      <p:sp>
        <p:nvSpPr>
          <p:cNvPr id="270" name="Rectangle 269"/>
          <p:cNvSpPr/>
          <p:nvPr/>
        </p:nvSpPr>
        <p:spPr bwMode="auto">
          <a:xfrm>
            <a:off x="6836979" y="3318904"/>
            <a:ext cx="338875" cy="758167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/>
                <a:ea typeface="+mn-ea"/>
                <a:cs typeface="+mn-cs"/>
              </a:rPr>
              <a:t>3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7175854" y="3318904"/>
            <a:ext cx="338875" cy="758167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/>
                <a:ea typeface="+mn-ea"/>
                <a:cs typeface="+mn-cs"/>
              </a:rPr>
              <a:t>4</a:t>
            </a:r>
          </a:p>
        </p:txBody>
      </p:sp>
      <p:sp>
        <p:nvSpPr>
          <p:cNvPr id="272" name="Rectangle 271"/>
          <p:cNvSpPr/>
          <p:nvPr/>
        </p:nvSpPr>
        <p:spPr bwMode="auto">
          <a:xfrm>
            <a:off x="6170358" y="4193297"/>
            <a:ext cx="338875" cy="315823"/>
          </a:xfrm>
          <a:prstGeom prst="rect">
            <a:avLst/>
          </a:prstGeom>
          <a:solidFill>
            <a:srgbClr val="FF6600">
              <a:lumMod val="20000"/>
              <a:lumOff val="80000"/>
            </a:srgbClr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/>
                <a:ea typeface="+mn-ea"/>
                <a:cs typeface="+mn-cs"/>
              </a:rPr>
              <a:t>1</a:t>
            </a:r>
          </a:p>
        </p:txBody>
      </p:sp>
      <p:sp>
        <p:nvSpPr>
          <p:cNvPr id="273" name="Rectangle 272"/>
          <p:cNvSpPr/>
          <p:nvPr/>
        </p:nvSpPr>
        <p:spPr bwMode="auto">
          <a:xfrm>
            <a:off x="6498104" y="4193297"/>
            <a:ext cx="338875" cy="315823"/>
          </a:xfrm>
          <a:prstGeom prst="rect">
            <a:avLst/>
          </a:prstGeom>
          <a:solidFill>
            <a:srgbClr val="FF6600">
              <a:lumMod val="20000"/>
              <a:lumOff val="80000"/>
            </a:srgbClr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/>
                <a:ea typeface="+mn-ea"/>
                <a:cs typeface="+mn-cs"/>
              </a:rPr>
              <a:t>2</a:t>
            </a:r>
          </a:p>
        </p:txBody>
      </p:sp>
      <p:sp>
        <p:nvSpPr>
          <p:cNvPr id="274" name="Rectangle 273"/>
          <p:cNvSpPr/>
          <p:nvPr/>
        </p:nvSpPr>
        <p:spPr bwMode="auto">
          <a:xfrm>
            <a:off x="6836979" y="4193297"/>
            <a:ext cx="338875" cy="315823"/>
          </a:xfrm>
          <a:prstGeom prst="rect">
            <a:avLst/>
          </a:prstGeom>
          <a:solidFill>
            <a:srgbClr val="FF6600">
              <a:lumMod val="20000"/>
              <a:lumOff val="80000"/>
            </a:srgbClr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/>
                <a:ea typeface="+mn-ea"/>
                <a:cs typeface="+mn-cs"/>
              </a:rPr>
              <a:t>3</a:t>
            </a:r>
          </a:p>
        </p:txBody>
      </p:sp>
      <p:sp>
        <p:nvSpPr>
          <p:cNvPr id="275" name="Rectangle 274"/>
          <p:cNvSpPr/>
          <p:nvPr/>
        </p:nvSpPr>
        <p:spPr bwMode="auto">
          <a:xfrm>
            <a:off x="7175855" y="4193294"/>
            <a:ext cx="338875" cy="315823"/>
          </a:xfrm>
          <a:prstGeom prst="rect">
            <a:avLst/>
          </a:prstGeom>
          <a:solidFill>
            <a:srgbClr val="FF6600">
              <a:lumMod val="20000"/>
              <a:lumOff val="80000"/>
            </a:srgbClr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/>
                <a:ea typeface="+mn-ea"/>
                <a:cs typeface="+mn-cs"/>
              </a:rPr>
              <a:t>4</a:t>
            </a:r>
          </a:p>
        </p:txBody>
      </p:sp>
      <p:sp>
        <p:nvSpPr>
          <p:cNvPr id="276" name="Rectangle 275"/>
          <p:cNvSpPr/>
          <p:nvPr/>
        </p:nvSpPr>
        <p:spPr bwMode="auto">
          <a:xfrm>
            <a:off x="6175923" y="1551541"/>
            <a:ext cx="338875" cy="1669664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/>
                <a:ea typeface="+mn-ea"/>
                <a:cs typeface="+mn-cs"/>
              </a:rPr>
              <a:t>1</a:t>
            </a:r>
          </a:p>
        </p:txBody>
      </p:sp>
      <p:sp>
        <p:nvSpPr>
          <p:cNvPr id="277" name="Rectangle 276"/>
          <p:cNvSpPr/>
          <p:nvPr/>
        </p:nvSpPr>
        <p:spPr bwMode="auto">
          <a:xfrm>
            <a:off x="6503669" y="1551541"/>
            <a:ext cx="338875" cy="1669664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/>
                <a:ea typeface="+mn-ea"/>
                <a:cs typeface="+mn-cs"/>
              </a:rPr>
              <a:t>2</a:t>
            </a:r>
          </a:p>
        </p:txBody>
      </p:sp>
      <p:sp>
        <p:nvSpPr>
          <p:cNvPr id="278" name="Rectangle 277"/>
          <p:cNvSpPr/>
          <p:nvPr/>
        </p:nvSpPr>
        <p:spPr bwMode="auto">
          <a:xfrm>
            <a:off x="6842544" y="1551541"/>
            <a:ext cx="338875" cy="1669664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/>
                <a:ea typeface="+mn-ea"/>
                <a:cs typeface="+mn-cs"/>
              </a:rPr>
              <a:t>3</a:t>
            </a:r>
          </a:p>
        </p:txBody>
      </p:sp>
      <p:sp>
        <p:nvSpPr>
          <p:cNvPr id="279" name="Rectangle 278"/>
          <p:cNvSpPr/>
          <p:nvPr/>
        </p:nvSpPr>
        <p:spPr bwMode="auto">
          <a:xfrm>
            <a:off x="7181420" y="1551538"/>
            <a:ext cx="338875" cy="1669664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/>
                <a:ea typeface="+mn-ea"/>
                <a:cs typeface="+mn-cs"/>
              </a:rPr>
              <a:t>4</a:t>
            </a:r>
          </a:p>
        </p:txBody>
      </p:sp>
      <p:sp>
        <p:nvSpPr>
          <p:cNvPr id="280" name="ZoneTexte 44"/>
          <p:cNvSpPr txBox="1">
            <a:spLocks noChangeArrowheads="1"/>
          </p:cNvSpPr>
          <p:nvPr/>
        </p:nvSpPr>
        <p:spPr bwMode="auto">
          <a:xfrm>
            <a:off x="7651695" y="4222103"/>
            <a:ext cx="401635" cy="28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SD</a:t>
            </a:r>
          </a:p>
        </p:txBody>
      </p:sp>
      <p:sp>
        <p:nvSpPr>
          <p:cNvPr id="281" name="ZoneTexte 50"/>
          <p:cNvSpPr txBox="1">
            <a:spLocks noChangeArrowheads="1"/>
          </p:cNvSpPr>
          <p:nvPr/>
        </p:nvSpPr>
        <p:spPr bwMode="auto">
          <a:xfrm>
            <a:off x="7651695" y="3535008"/>
            <a:ext cx="414957" cy="28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HD</a:t>
            </a:r>
          </a:p>
        </p:txBody>
      </p:sp>
      <p:sp>
        <p:nvSpPr>
          <p:cNvPr id="282" name="ZoneTexte 51"/>
          <p:cNvSpPr txBox="1">
            <a:spLocks noChangeArrowheads="1"/>
          </p:cNvSpPr>
          <p:nvPr/>
        </p:nvSpPr>
        <p:spPr bwMode="auto">
          <a:xfrm>
            <a:off x="7579687" y="2205879"/>
            <a:ext cx="829913" cy="28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FULL HD </a:t>
            </a:r>
          </a:p>
        </p:txBody>
      </p:sp>
      <p:sp>
        <p:nvSpPr>
          <p:cNvPr id="283" name="Accolade fermante 282"/>
          <p:cNvSpPr/>
          <p:nvPr/>
        </p:nvSpPr>
        <p:spPr bwMode="auto">
          <a:xfrm rot="10800000">
            <a:off x="5652121" y="1598628"/>
            <a:ext cx="486829" cy="2910492"/>
          </a:xfrm>
          <a:prstGeom prst="rightBrace">
            <a:avLst>
              <a:gd name="adj1" fmla="val 8333"/>
              <a:gd name="adj2" fmla="val 63216"/>
            </a:avLst>
          </a:prstGeom>
          <a:noFill/>
          <a:ln w="2857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45 Light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584037" y="1255713"/>
            <a:ext cx="3194765" cy="369906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559789" y="1944624"/>
            <a:ext cx="1746913" cy="1136079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2326904" y="1867548"/>
            <a:ext cx="2434124" cy="1136079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6" name="ZoneTexte 154"/>
          <p:cNvSpPr txBox="1">
            <a:spLocks noChangeArrowheads="1"/>
          </p:cNvSpPr>
          <p:nvPr/>
        </p:nvSpPr>
        <p:spPr bwMode="auto">
          <a:xfrm>
            <a:off x="4403783" y="2791879"/>
            <a:ext cx="1680385" cy="28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Web Server</a:t>
            </a:r>
          </a:p>
        </p:txBody>
      </p:sp>
      <p:sp>
        <p:nvSpPr>
          <p:cNvPr id="285" name="ZoneTexte 101"/>
          <p:cNvSpPr txBox="1">
            <a:spLocks noChangeArrowheads="1"/>
          </p:cNvSpPr>
          <p:nvPr/>
        </p:nvSpPr>
        <p:spPr bwMode="auto">
          <a:xfrm>
            <a:off x="73182" y="2830623"/>
            <a:ext cx="12570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encoding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 </a:t>
            </a: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bitrate</a:t>
            </a: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cxnSp>
        <p:nvCxnSpPr>
          <p:cNvPr id="260" name="Connecteur droit 259"/>
          <p:cNvCxnSpPr>
            <a:cxnSpLocks noChangeShapeType="1"/>
          </p:cNvCxnSpPr>
          <p:nvPr/>
        </p:nvCxnSpPr>
        <p:spPr bwMode="auto">
          <a:xfrm flipV="1">
            <a:off x="1187624" y="3058339"/>
            <a:ext cx="0" cy="21633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2140799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9" grpId="0" animBg="1"/>
      <p:bldP spid="264" grpId="0"/>
      <p:bldP spid="80" grpId="0" animBg="1"/>
      <p:bldP spid="77" grpId="0" animBg="1"/>
      <p:bldP spid="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/>
              <a:t>RTT</a:t>
            </a:r>
            <a:r>
              <a:rPr lang="fr-FR" dirty="0" smtClean="0"/>
              <a:t> Passive Estimation</a:t>
            </a:r>
            <a:endParaRPr lang="fr-FR" dirty="0"/>
          </a:p>
        </p:txBody>
      </p:sp>
      <p:pic>
        <p:nvPicPr>
          <p:cNvPr id="6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pic>
        <p:nvPicPr>
          <p:cNvPr id="6146" name="Picture 2" descr="C:\Users\ngtd5579\Downloads\Rapport de thèse Latex\Rapport de thèse Latex\figures\passiveEstimati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8049" y="1883050"/>
            <a:ext cx="5920001" cy="299394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</a:t>
            </a:r>
            <a:r>
              <a:rPr lang="fr-FR" sz="1400" b="1" dirty="0" smtClean="0">
                <a:solidFill>
                  <a:schemeClr val="bg1"/>
                </a:solidFill>
              </a:rPr>
              <a:t>GW-</a:t>
            </a:r>
            <a:r>
              <a:rPr lang="fr-FR" sz="1400" b="1" dirty="0" err="1" smtClean="0">
                <a:solidFill>
                  <a:schemeClr val="bg1"/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30" y="1326209"/>
            <a:ext cx="7744650" cy="49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1130060" y="5244860"/>
            <a:ext cx="768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  <a:latin typeface="+mn-lt"/>
                <a:sym typeface="Wingdings" pitchFamily="2" charset="2"/>
              </a:rPr>
              <a:t></a:t>
            </a:r>
            <a:r>
              <a:rPr lang="en-US" sz="2000" dirty="0" smtClean="0">
                <a:solidFill>
                  <a:srgbClr val="336699"/>
                </a:solidFill>
                <a:latin typeface="+mn-lt"/>
                <a:sym typeface="Wingdings" pitchFamily="2" charset="2"/>
              </a:rPr>
              <a:t> Using only packets sent from HAS client </a:t>
            </a:r>
            <a:r>
              <a:rPr lang="en-US" sz="1600" dirty="0" smtClean="0">
                <a:solidFill>
                  <a:srgbClr val="336699"/>
                </a:solidFill>
                <a:latin typeface="+mn-lt"/>
                <a:sym typeface="Wingdings" pitchFamily="2" charset="2"/>
              </a:rPr>
              <a:t>(no need to use all packets)</a:t>
            </a:r>
            <a:endParaRPr lang="en-US" sz="2000" dirty="0" smtClean="0">
              <a:solidFill>
                <a:srgbClr val="336699"/>
              </a:solidFill>
              <a:latin typeface="+mn-lt"/>
              <a:sym typeface="Wingdings" pitchFamily="2" charset="2"/>
            </a:endParaRPr>
          </a:p>
          <a:p>
            <a:r>
              <a:rPr lang="en-US" sz="2000" dirty="0" smtClean="0">
                <a:solidFill>
                  <a:srgbClr val="FF6600"/>
                </a:solidFill>
                <a:latin typeface="+mn-lt"/>
                <a:sym typeface="Wingdings" pitchFamily="2" charset="2"/>
              </a:rPr>
              <a:t> </a:t>
            </a:r>
            <a:r>
              <a:rPr lang="en-US" sz="2000" dirty="0" smtClean="0">
                <a:solidFill>
                  <a:srgbClr val="336699"/>
                </a:solidFill>
                <a:latin typeface="+mn-lt"/>
              </a:rPr>
              <a:t>One estimation at the beginning of each chunk request  </a:t>
            </a:r>
            <a:endParaRPr lang="en-US" sz="2000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0060" y="5244860"/>
            <a:ext cx="7556740" cy="707886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 rot="21071699">
            <a:off x="2051945" y="3788915"/>
            <a:ext cx="20182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HTTP response message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 rot="319259">
            <a:off x="2575737" y="4208281"/>
            <a:ext cx="2018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92D050"/>
                </a:solidFill>
              </a:rPr>
              <a:t>TCP</a:t>
            </a:r>
            <a:endParaRPr lang="en-US" sz="14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1035" y="1304055"/>
            <a:ext cx="897259" cy="110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Connecteur droit avec flèche 46"/>
          <p:cNvCxnSpPr/>
          <p:nvPr/>
        </p:nvCxnSpPr>
        <p:spPr>
          <a:xfrm>
            <a:off x="5108783" y="1893816"/>
            <a:ext cx="2330992" cy="21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rwnd</a:t>
            </a:r>
            <a:r>
              <a:rPr lang="fr-FR" dirty="0" smtClean="0"/>
              <a:t> Modification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5279" y="4165805"/>
            <a:ext cx="3429000" cy="49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3096756" y="3300717"/>
            <a:ext cx="28251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6699"/>
                </a:solidFill>
                <a:latin typeface="+mn-lt"/>
              </a:rPr>
              <a:t>Shaping </a:t>
            </a:r>
            <a:r>
              <a:rPr lang="en-US" sz="2000" dirty="0" err="1" smtClean="0">
                <a:solidFill>
                  <a:srgbClr val="336699"/>
                </a:solidFill>
                <a:latin typeface="+mn-lt"/>
              </a:rPr>
              <a:t>bitrate</a:t>
            </a:r>
            <a:r>
              <a:rPr lang="en-US" sz="2000" dirty="0" smtClean="0">
                <a:solidFill>
                  <a:srgbClr val="FF6600"/>
                </a:solidFill>
                <a:latin typeface="+mn-lt"/>
              </a:rPr>
              <a:t> </a:t>
            </a:r>
          </a:p>
          <a:p>
            <a:pPr algn="ctr"/>
            <a:r>
              <a:rPr lang="en-US" sz="1800" dirty="0" smtClean="0">
                <a:solidFill>
                  <a:srgbClr val="FF6600"/>
                </a:solidFill>
                <a:latin typeface="+mn-lt"/>
              </a:rPr>
              <a:t>from Bandwidth Manager</a:t>
            </a:r>
            <a:endParaRPr lang="en-US" sz="2000" dirty="0">
              <a:solidFill>
                <a:srgbClr val="FF6600"/>
              </a:solidFill>
              <a:latin typeface="+mn-lt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5339751" y="4663766"/>
            <a:ext cx="0" cy="382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721896" y="5046402"/>
            <a:ext cx="3466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99"/>
                </a:solidFill>
                <a:latin typeface="+mn-lt"/>
              </a:rPr>
              <a:t>from </a:t>
            </a:r>
            <a:r>
              <a:rPr lang="en-US" sz="2000" dirty="0" smtClean="0">
                <a:solidFill>
                  <a:srgbClr val="FF6600"/>
                </a:solidFill>
                <a:latin typeface="+mn-lt"/>
              </a:rPr>
              <a:t>Passive </a:t>
            </a:r>
            <a:r>
              <a:rPr lang="en-US" sz="2000" i="1" dirty="0" smtClean="0">
                <a:solidFill>
                  <a:srgbClr val="FF6600"/>
                </a:solidFill>
                <a:latin typeface="+mn-lt"/>
              </a:rPr>
              <a:t>RTT</a:t>
            </a:r>
            <a:r>
              <a:rPr lang="en-US" sz="2000" dirty="0" smtClean="0">
                <a:solidFill>
                  <a:srgbClr val="FF6600"/>
                </a:solidFill>
                <a:latin typeface="+mn-lt"/>
              </a:rPr>
              <a:t> estimation</a:t>
            </a:r>
            <a:endParaRPr lang="en-US" sz="2000" dirty="0">
              <a:solidFill>
                <a:srgbClr val="FF6600"/>
              </a:solidFill>
              <a:latin typeface="+mn-lt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3449127" y="4663766"/>
            <a:ext cx="997790" cy="4604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672921" y="5092569"/>
            <a:ext cx="3048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6699"/>
                </a:solidFill>
                <a:latin typeface="+mn-lt"/>
              </a:rPr>
              <a:t>Empirical constant </a:t>
            </a:r>
            <a:r>
              <a:rPr lang="en-US" sz="1800" dirty="0" smtClean="0">
                <a:solidFill>
                  <a:srgbClr val="FF6600"/>
                </a:solidFill>
                <a:latin typeface="+mn-lt"/>
              </a:rPr>
              <a:t>compensates </a:t>
            </a:r>
            <a:r>
              <a:rPr lang="en-US" sz="1800" i="1" dirty="0" smtClean="0">
                <a:solidFill>
                  <a:srgbClr val="FF6600"/>
                </a:solidFill>
                <a:latin typeface="+mn-lt"/>
              </a:rPr>
              <a:t>RTT</a:t>
            </a:r>
            <a:r>
              <a:rPr lang="en-US" sz="1800" dirty="0" smtClean="0">
                <a:solidFill>
                  <a:srgbClr val="FF6600"/>
                </a:solidFill>
                <a:latin typeface="+mn-lt"/>
              </a:rPr>
              <a:t> increase during ON period</a:t>
            </a:r>
            <a:endParaRPr lang="en-US" sz="18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07083" y="4236605"/>
            <a:ext cx="2422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Where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25" name="ZoneTexte 24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</a:t>
            </a:r>
            <a:r>
              <a:rPr lang="fr-FR" sz="1400" b="1" dirty="0" smtClean="0">
                <a:solidFill>
                  <a:schemeClr val="bg1"/>
                </a:solidFill>
              </a:rPr>
              <a:t>GW-</a:t>
            </a:r>
            <a:r>
              <a:rPr lang="fr-FR" sz="1400" b="1" dirty="0" err="1" smtClean="0">
                <a:solidFill>
                  <a:schemeClr val="bg1"/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9254" y="6028857"/>
            <a:ext cx="805653" cy="29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5656" y="1423271"/>
            <a:ext cx="908412" cy="94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85060" y="1423271"/>
            <a:ext cx="897355" cy="98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Connecteur droit avec flèche 33"/>
          <p:cNvCxnSpPr>
            <a:stCxn id="7172" idx="3"/>
            <a:endCxn id="7173" idx="1"/>
          </p:cNvCxnSpPr>
          <p:nvPr/>
        </p:nvCxnSpPr>
        <p:spPr>
          <a:xfrm>
            <a:off x="1854068" y="1893816"/>
            <a:ext cx="2330992" cy="21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854068" y="1801250"/>
            <a:ext cx="500332" cy="185132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1785059" y="1395798"/>
            <a:ext cx="69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336699"/>
                </a:solidFill>
              </a:rPr>
              <a:t>ACK</a:t>
            </a:r>
            <a:endParaRPr lang="fr-FR" dirty="0">
              <a:solidFill>
                <a:srgbClr val="336699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672920" y="1024950"/>
            <a:ext cx="1861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>
                <a:solidFill>
                  <a:srgbClr val="00B0F0"/>
                </a:solidFill>
              </a:rPr>
              <a:t>rwnd</a:t>
            </a:r>
            <a:r>
              <a:rPr lang="fr-FR" i="1" dirty="0" smtClean="0">
                <a:solidFill>
                  <a:srgbClr val="00B0F0"/>
                </a:solidFill>
              </a:rPr>
              <a:t> </a:t>
            </a:r>
            <a:r>
              <a:rPr lang="fr-FR" sz="1400" b="1" i="1" dirty="0" smtClean="0">
                <a:solidFill>
                  <a:srgbClr val="00B0F0"/>
                </a:solidFill>
              </a:rPr>
              <a:t>(65535 B)</a:t>
            </a:r>
            <a:endParaRPr lang="fr-FR" b="1" i="1" dirty="0">
              <a:solidFill>
                <a:srgbClr val="00B0F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534907" y="624840"/>
            <a:ext cx="2390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 smtClean="0">
                <a:solidFill>
                  <a:srgbClr val="FF6600"/>
                </a:solidFill>
                <a:latin typeface="Arial"/>
              </a:rPr>
              <a:t>rwnd</a:t>
            </a:r>
            <a:r>
              <a:rPr lang="en-US" sz="2000" b="1" i="1" dirty="0" smtClean="0">
                <a:solidFill>
                  <a:srgbClr val="FF6600"/>
                </a:solidFill>
                <a:latin typeface="Arial"/>
              </a:rPr>
              <a:t> modification</a:t>
            </a:r>
            <a:endParaRPr lang="fr-FR" b="1" i="1" dirty="0">
              <a:solidFill>
                <a:srgbClr val="FF66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4255172" y="1024950"/>
            <a:ext cx="230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>
                <a:solidFill>
                  <a:srgbClr val="FF6600"/>
                </a:solidFill>
              </a:rPr>
              <a:t>rwnd</a:t>
            </a:r>
            <a:r>
              <a:rPr lang="fr-FR" i="1" baseline="-25000" dirty="0" err="1" smtClean="0">
                <a:solidFill>
                  <a:srgbClr val="FF6600"/>
                </a:solidFill>
              </a:rPr>
              <a:t>C</a:t>
            </a:r>
            <a:r>
              <a:rPr lang="fr-FR" i="1" baseline="-25000" dirty="0" smtClean="0">
                <a:solidFill>
                  <a:srgbClr val="FF6600"/>
                </a:solidFill>
              </a:rPr>
              <a:t>-S</a:t>
            </a:r>
            <a:r>
              <a:rPr lang="fr-FR" i="1" dirty="0" smtClean="0">
                <a:solidFill>
                  <a:srgbClr val="FF6600"/>
                </a:solidFill>
              </a:rPr>
              <a:t>(t) </a:t>
            </a:r>
            <a:r>
              <a:rPr lang="fr-FR" sz="1400" b="1" i="1" dirty="0" smtClean="0">
                <a:solidFill>
                  <a:srgbClr val="FF6600"/>
                </a:solidFill>
              </a:rPr>
              <a:t>(50 B)</a:t>
            </a:r>
            <a:endParaRPr lang="fr-FR" b="1" i="1" dirty="0">
              <a:solidFill>
                <a:srgbClr val="FF66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30579" y="4089964"/>
            <a:ext cx="6460455" cy="533790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4721896" y="4623754"/>
            <a:ext cx="3466398" cy="822758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1779802" y="4623754"/>
            <a:ext cx="2821503" cy="175282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9" name="Forme 58"/>
          <p:cNvCxnSpPr/>
          <p:nvPr/>
        </p:nvCxnSpPr>
        <p:spPr>
          <a:xfrm rot="10800000" flipV="1">
            <a:off x="3449127" y="2627558"/>
            <a:ext cx="2859302" cy="1609047"/>
          </a:xfrm>
          <a:prstGeom prst="bentConnector4">
            <a:avLst>
              <a:gd name="adj1" fmla="val 428"/>
              <a:gd name="adj2" fmla="val 86865"/>
            </a:avLst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68780" y="2594603"/>
            <a:ext cx="5765483" cy="58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avec flèche 8"/>
          <p:cNvCxnSpPr/>
          <p:nvPr/>
        </p:nvCxnSpPr>
        <p:spPr>
          <a:xfrm flipV="1">
            <a:off x="4446917" y="3049038"/>
            <a:ext cx="0" cy="315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243532" y="3060914"/>
            <a:ext cx="2587919" cy="867423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0.28316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0.2802 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77556E-17 L 0.28246 2.77556E-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9" dur="2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3 2.59259E-6 L 0.5573 2.59259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68 2.23867E-6 L 0.55468 2.23867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6" grpId="2" animBg="1"/>
      <p:bldP spid="41" grpId="0"/>
      <p:bldP spid="41" grpId="1"/>
      <p:bldP spid="42" grpId="0"/>
      <p:bldP spid="42" grpId="1"/>
      <p:bldP spid="49" grpId="0"/>
      <p:bldP spid="49" grpId="1"/>
      <p:bldP spid="50" grpId="0" build="allAtOnce"/>
      <p:bldP spid="55" grpId="0" animBg="1"/>
      <p:bldP spid="56" grpId="0" animBg="1"/>
      <p:bldP spid="57" grpId="0" animBg="1"/>
      <p:bldP spid="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HTBM </a:t>
            </a:r>
            <a:r>
              <a:rPr lang="fr-FR" dirty="0" err="1" smtClean="0"/>
              <a:t>Shaping</a:t>
            </a:r>
            <a:r>
              <a:rPr lang="fr-FR" dirty="0" smtClean="0"/>
              <a:t> </a:t>
            </a:r>
            <a:r>
              <a:rPr lang="fr-FR" dirty="0" err="1" smtClean="0"/>
              <a:t>Method</a:t>
            </a:r>
            <a:r>
              <a:rPr lang="fr-FR" dirty="0" smtClean="0">
                <a:solidFill>
                  <a:srgbClr val="FF3300"/>
                </a:solidFill>
              </a:rPr>
              <a:t>*</a:t>
            </a:r>
            <a:endParaRPr lang="fr-FR" dirty="0">
              <a:solidFill>
                <a:srgbClr val="FF3300"/>
              </a:solidFill>
            </a:endParaRPr>
          </a:p>
        </p:txBody>
      </p:sp>
      <p:pic>
        <p:nvPicPr>
          <p:cNvPr id="5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</a:t>
            </a:r>
            <a:r>
              <a:rPr lang="fr-FR" sz="1400" b="1" dirty="0" smtClean="0">
                <a:solidFill>
                  <a:schemeClr val="bg1"/>
                </a:solidFill>
              </a:rPr>
              <a:t>GW-</a:t>
            </a:r>
            <a:r>
              <a:rPr lang="fr-FR" sz="1400" b="1" dirty="0" err="1" smtClean="0">
                <a:solidFill>
                  <a:schemeClr val="bg1"/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sz="half" idx="1"/>
          </p:nvPr>
        </p:nvSpPr>
        <p:spPr>
          <a:xfrm>
            <a:off x="457199" y="1422400"/>
            <a:ext cx="8031707" cy="4703763"/>
          </a:xfrm>
        </p:spPr>
        <p:txBody>
          <a:bodyPr/>
          <a:lstStyle/>
          <a:p>
            <a:r>
              <a:rPr lang="fr-FR" sz="2000" dirty="0" smtClean="0"/>
              <a:t>Gateway-</a:t>
            </a:r>
            <a:r>
              <a:rPr lang="fr-FR" sz="2000" dirty="0" err="1" smtClean="0"/>
              <a:t>based</a:t>
            </a:r>
            <a:r>
              <a:rPr lang="fr-FR" sz="2000" dirty="0" smtClean="0"/>
              <a:t> </a:t>
            </a:r>
            <a:r>
              <a:rPr lang="fr-FR" sz="2000" dirty="0" err="1" smtClean="0"/>
              <a:t>Shaping</a:t>
            </a:r>
            <a:r>
              <a:rPr lang="fr-FR" sz="2000" dirty="0" smtClean="0"/>
              <a:t> </a:t>
            </a:r>
            <a:r>
              <a:rPr lang="fr-FR" sz="2000" dirty="0" err="1" smtClean="0"/>
              <a:t>Method</a:t>
            </a:r>
            <a:r>
              <a:rPr lang="fr-FR" sz="2000" dirty="0" smtClean="0"/>
              <a:t> </a:t>
            </a:r>
          </a:p>
          <a:p>
            <a:pPr lvl="1">
              <a:buFont typeface="Wingdings" pitchFamily="2" charset="2"/>
              <a:buChar char="v"/>
            </a:pPr>
            <a:r>
              <a:rPr lang="fr-FR" sz="1800" dirty="0" err="1" smtClean="0">
                <a:solidFill>
                  <a:srgbClr val="FF6600"/>
                </a:solidFill>
              </a:rPr>
              <a:t>Bandwidth</a:t>
            </a:r>
            <a:r>
              <a:rPr lang="fr-FR" sz="1800" dirty="0" smtClean="0">
                <a:solidFill>
                  <a:srgbClr val="FF6600"/>
                </a:solidFill>
              </a:rPr>
              <a:t> Manager</a:t>
            </a:r>
          </a:p>
          <a:p>
            <a:pPr lvl="1"/>
            <a:endParaRPr lang="fr-FR" sz="2000" dirty="0" smtClean="0"/>
          </a:p>
          <a:p>
            <a:r>
              <a:rPr lang="fr-FR" sz="2000" dirty="0" smtClean="0"/>
              <a:t>Queue-</a:t>
            </a:r>
            <a:r>
              <a:rPr lang="fr-FR" sz="2000" dirty="0" err="1" smtClean="0"/>
              <a:t>based</a:t>
            </a:r>
            <a:r>
              <a:rPr lang="fr-FR" sz="2000" dirty="0" smtClean="0"/>
              <a:t> </a:t>
            </a:r>
            <a:r>
              <a:rPr lang="fr-FR" sz="2000" dirty="0" err="1" smtClean="0"/>
              <a:t>Shaping</a:t>
            </a:r>
            <a:r>
              <a:rPr lang="fr-FR" sz="2000" dirty="0" smtClean="0"/>
              <a:t> </a:t>
            </a:r>
            <a:r>
              <a:rPr lang="fr-FR" sz="2000" dirty="0" err="1" smtClean="0"/>
              <a:t>Method</a:t>
            </a:r>
            <a:endParaRPr lang="fr-FR" sz="2000" dirty="0" smtClean="0"/>
          </a:p>
          <a:p>
            <a:pPr lvl="1">
              <a:buFont typeface="Wingdings" pitchFamily="2" charset="2"/>
              <a:buChar char="v"/>
            </a:pPr>
            <a:r>
              <a:rPr lang="fr-FR" sz="1800" dirty="0" err="1" smtClean="0">
                <a:solidFill>
                  <a:srgbClr val="FF6600"/>
                </a:solidFill>
              </a:rPr>
              <a:t>Hierarchical</a:t>
            </a:r>
            <a:r>
              <a:rPr lang="fr-FR" sz="1800" dirty="0" smtClean="0">
                <a:solidFill>
                  <a:srgbClr val="FF6600"/>
                </a:solidFill>
              </a:rPr>
              <a:t> </a:t>
            </a:r>
            <a:r>
              <a:rPr lang="fr-FR" sz="1800" dirty="0" err="1" smtClean="0">
                <a:solidFill>
                  <a:srgbClr val="FF6600"/>
                </a:solidFill>
              </a:rPr>
              <a:t>Token</a:t>
            </a:r>
            <a:r>
              <a:rPr lang="fr-FR" sz="1800" dirty="0" smtClean="0">
                <a:solidFill>
                  <a:srgbClr val="FF6600"/>
                </a:solidFill>
              </a:rPr>
              <a:t> </a:t>
            </a:r>
            <a:r>
              <a:rPr lang="fr-FR" sz="1800" dirty="0" err="1" smtClean="0">
                <a:solidFill>
                  <a:srgbClr val="FF6600"/>
                </a:solidFill>
              </a:rPr>
              <a:t>Bucket</a:t>
            </a:r>
            <a:r>
              <a:rPr lang="fr-FR" sz="1800" dirty="0" smtClean="0">
                <a:solidFill>
                  <a:srgbClr val="FF6600"/>
                </a:solidFill>
              </a:rPr>
              <a:t> Queuing Discipline</a:t>
            </a:r>
          </a:p>
          <a:p>
            <a:pPr>
              <a:buFont typeface="Wingdings" pitchFamily="2" charset="2"/>
              <a:buChar char="v"/>
            </a:pPr>
            <a:endParaRPr lang="fr-FR" sz="2000" dirty="0" smtClean="0">
              <a:solidFill>
                <a:srgbClr val="FF6600"/>
              </a:solidFill>
            </a:endParaRPr>
          </a:p>
          <a:p>
            <a:pPr lvl="1">
              <a:buFont typeface="Wingdings"/>
              <a:buChar char="è"/>
            </a:pPr>
            <a:r>
              <a:rPr lang="fr-FR" sz="1800" dirty="0" err="1" smtClean="0">
                <a:sym typeface="Wingdings" pitchFamily="2" charset="2"/>
              </a:rPr>
              <a:t>Delaying</a:t>
            </a:r>
            <a:r>
              <a:rPr lang="fr-FR" sz="1800" dirty="0" smtClean="0">
                <a:sym typeface="Wingdings" pitchFamily="2" charset="2"/>
              </a:rPr>
              <a:t> </a:t>
            </a:r>
            <a:r>
              <a:rPr lang="fr-FR" sz="1800" dirty="0" err="1" smtClean="0">
                <a:sym typeface="Wingdings" pitchFamily="2" charset="2"/>
              </a:rPr>
              <a:t>packet</a:t>
            </a:r>
            <a:r>
              <a:rPr lang="fr-FR" sz="1800" dirty="0" smtClean="0">
                <a:sym typeface="Wingdings" pitchFamily="2" charset="2"/>
              </a:rPr>
              <a:t> in the </a:t>
            </a:r>
            <a:r>
              <a:rPr lang="fr-FR" sz="1800" dirty="0" err="1" smtClean="0">
                <a:sym typeface="Wingdings" pitchFamily="2" charset="2"/>
              </a:rPr>
              <a:t>gateway</a:t>
            </a:r>
            <a:r>
              <a:rPr lang="fr-FR" sz="1800" dirty="0" smtClean="0">
                <a:sym typeface="Wingdings" pitchFamily="2" charset="2"/>
              </a:rPr>
              <a:t> </a:t>
            </a:r>
          </a:p>
          <a:p>
            <a:pPr lvl="1">
              <a:buFont typeface="Wingdings"/>
              <a:buChar char="è"/>
            </a:pPr>
            <a:r>
              <a:rPr lang="fr-FR" sz="1800" dirty="0" err="1" smtClean="0">
                <a:sym typeface="Wingdings" pitchFamily="2" charset="2"/>
              </a:rPr>
              <a:t>Applying</a:t>
            </a:r>
            <a:r>
              <a:rPr lang="fr-FR" sz="1800" dirty="0" smtClean="0">
                <a:sym typeface="Wingdings" pitchFamily="2" charset="2"/>
              </a:rPr>
              <a:t> the </a:t>
            </a:r>
            <a:r>
              <a:rPr lang="fr-FR" sz="1800" dirty="0" err="1" smtClean="0">
                <a:sym typeface="Wingdings" pitchFamily="2" charset="2"/>
              </a:rPr>
              <a:t>shaping</a:t>
            </a:r>
            <a:r>
              <a:rPr lang="fr-FR" sz="1800" dirty="0" smtClean="0">
                <a:sym typeface="Wingdings" pitchFamily="2" charset="2"/>
              </a:rPr>
              <a:t> </a:t>
            </a:r>
            <a:r>
              <a:rPr lang="fr-FR" sz="1800" dirty="0" err="1" smtClean="0">
                <a:sym typeface="Wingdings" pitchFamily="2" charset="2"/>
              </a:rPr>
              <a:t>bitrates</a:t>
            </a:r>
            <a:r>
              <a:rPr lang="fr-FR" sz="1800" dirty="0" smtClean="0">
                <a:sym typeface="Wingdings" pitchFamily="2" charset="2"/>
              </a:rPr>
              <a:t> </a:t>
            </a:r>
            <a:r>
              <a:rPr lang="fr-FR" sz="1800" b="1" dirty="0" smtClean="0">
                <a:solidFill>
                  <a:srgbClr val="FF6600"/>
                </a:solidFill>
                <a:sym typeface="Wingdings" pitchFamily="2" charset="2"/>
              </a:rPr>
              <a:t>SHR</a:t>
            </a:r>
            <a:r>
              <a:rPr lang="fr-FR" sz="1800" b="1" baseline="-25000" dirty="0" smtClean="0">
                <a:solidFill>
                  <a:srgbClr val="FF6600"/>
                </a:solidFill>
                <a:sym typeface="Wingdings" pitchFamily="2" charset="2"/>
              </a:rPr>
              <a:t>C-S</a:t>
            </a:r>
            <a:r>
              <a:rPr lang="fr-FR" sz="1800" dirty="0" smtClean="0">
                <a:sym typeface="Wingdings" pitchFamily="2" charset="2"/>
              </a:rPr>
              <a:t> of the </a:t>
            </a:r>
            <a:r>
              <a:rPr lang="fr-FR" sz="1800" dirty="0" err="1" smtClean="0">
                <a:sym typeface="Wingdings" pitchFamily="2" charset="2"/>
              </a:rPr>
              <a:t>bandwidth</a:t>
            </a:r>
            <a:r>
              <a:rPr lang="fr-FR" sz="1800" dirty="0" smtClean="0">
                <a:sym typeface="Wingdings" pitchFamily="2" charset="2"/>
              </a:rPr>
              <a:t> manager for </a:t>
            </a:r>
            <a:r>
              <a:rPr lang="fr-FR" sz="1800" dirty="0" err="1" smtClean="0">
                <a:sym typeface="Wingdings" pitchFamily="2" charset="2"/>
              </a:rPr>
              <a:t>each</a:t>
            </a:r>
            <a:r>
              <a:rPr lang="fr-FR" sz="1800" dirty="0" smtClean="0">
                <a:sym typeface="Wingdings" pitchFamily="2" charset="2"/>
              </a:rPr>
              <a:t> C-S HAS </a:t>
            </a:r>
            <a:r>
              <a:rPr lang="fr-FR" sz="1800" dirty="0" err="1" smtClean="0">
                <a:sym typeface="Wingdings" pitchFamily="2" charset="2"/>
              </a:rPr>
              <a:t>stream</a:t>
            </a:r>
            <a:endParaRPr lang="fr-FR" sz="1800" dirty="0" smtClean="0">
              <a:sym typeface="Wingdings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0580" y="5664498"/>
            <a:ext cx="7053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3300"/>
                </a:solidFill>
                <a:latin typeface="+mn-lt"/>
              </a:rPr>
              <a:t>* </a:t>
            </a:r>
            <a:r>
              <a:rPr lang="en-US" sz="1200" dirty="0" smtClean="0">
                <a:latin typeface="+mn-lt"/>
              </a:rPr>
              <a:t>HOUDAILLE, R., AND GOUACHE, S. Shaping http adaptive streams for a better user experience.</a:t>
            </a:r>
          </a:p>
          <a:p>
            <a:r>
              <a:rPr lang="en-US" sz="1200" dirty="0" smtClean="0">
                <a:latin typeface="+mn-lt"/>
              </a:rPr>
              <a:t>In Proceedings of the 3rd Multimedia Systems Conference (2012), ACM, pp. 1–9.</a:t>
            </a:r>
            <a:endParaRPr lang="fr-F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3809" y="1042353"/>
            <a:ext cx="5596241" cy="178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7603966" y="1051683"/>
            <a:ext cx="1337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Client 2 ends before</a:t>
            </a:r>
            <a:endParaRPr lang="en-US" sz="1100" dirty="0"/>
          </a:p>
        </p:txBody>
      </p:sp>
      <p:sp>
        <p:nvSpPr>
          <p:cNvPr id="36" name="ZoneTexte 35"/>
          <p:cNvSpPr txBox="1"/>
          <p:nvPr/>
        </p:nvSpPr>
        <p:spPr>
          <a:xfrm>
            <a:off x="5923456" y="1027933"/>
            <a:ext cx="12795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Client 2 starts after</a:t>
            </a:r>
            <a:endParaRPr lang="en-US" sz="1100" dirty="0"/>
          </a:p>
        </p:txBody>
      </p:sp>
      <p:sp>
        <p:nvSpPr>
          <p:cNvPr id="35" name="ZoneTexte 34"/>
          <p:cNvSpPr txBox="1"/>
          <p:nvPr/>
        </p:nvSpPr>
        <p:spPr>
          <a:xfrm>
            <a:off x="4239496" y="1041963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Simultaneously</a:t>
            </a:r>
            <a:endParaRPr lang="en-US" sz="11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RWTM vs. HTBM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</a:t>
            </a:r>
            <a:r>
              <a:rPr lang="fr-FR" sz="1400" b="1" dirty="0" smtClean="0">
                <a:solidFill>
                  <a:schemeClr val="bg1"/>
                </a:solidFill>
              </a:rPr>
              <a:t>GW-</a:t>
            </a:r>
            <a:r>
              <a:rPr lang="fr-FR" sz="1400" b="1" dirty="0" err="1" smtClean="0">
                <a:solidFill>
                  <a:schemeClr val="bg1"/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022" y="2971800"/>
            <a:ext cx="5014913" cy="325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pic>
        <p:nvPicPr>
          <p:cNvPr id="9" name="Picture 2" descr="C:\Users\ngtd5579\Downloads\Rapport de thèse Latex\Rapport de thèse Latex\figures\testbe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899" y="1544138"/>
            <a:ext cx="2819909" cy="95104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773881" y="3574474"/>
            <a:ext cx="746304" cy="2613976"/>
          </a:xfrm>
          <a:prstGeom prst="rect">
            <a:avLst/>
          </a:prstGeom>
          <a:gradFill>
            <a:gsLst>
              <a:gs pos="100000">
                <a:srgbClr val="FF6600">
                  <a:alpha val="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529451" y="4144488"/>
            <a:ext cx="2244430" cy="320634"/>
          </a:xfrm>
          <a:prstGeom prst="rect">
            <a:avLst/>
          </a:prstGeom>
          <a:gradFill>
            <a:gsLst>
              <a:gs pos="100000">
                <a:srgbClr val="FF6600">
                  <a:alpha val="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505701" y="5011387"/>
            <a:ext cx="2268180" cy="320634"/>
          </a:xfrm>
          <a:prstGeom prst="rect">
            <a:avLst/>
          </a:prstGeom>
          <a:gradFill>
            <a:gsLst>
              <a:gs pos="100000">
                <a:srgbClr val="FF6600">
                  <a:alpha val="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505701" y="5891566"/>
            <a:ext cx="2268180" cy="320634"/>
          </a:xfrm>
          <a:prstGeom prst="rect">
            <a:avLst/>
          </a:prstGeom>
          <a:gradFill>
            <a:gsLst>
              <a:gs pos="100000">
                <a:srgbClr val="FF6600">
                  <a:alpha val="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5598160" y="3574474"/>
            <a:ext cx="354584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336699"/>
                </a:solidFill>
                <a:latin typeface="+mn-lt"/>
              </a:rPr>
              <a:t>RWTM is </a:t>
            </a:r>
            <a:r>
              <a:rPr lang="en-US" sz="2000" dirty="0" smtClean="0">
                <a:solidFill>
                  <a:srgbClr val="FF6600"/>
                </a:solidFill>
                <a:latin typeface="+mn-lt"/>
              </a:rPr>
              <a:t>37%</a:t>
            </a:r>
            <a:r>
              <a:rPr lang="en-US" sz="2000" dirty="0" smtClean="0">
                <a:solidFill>
                  <a:srgbClr val="336699"/>
                </a:solidFill>
                <a:latin typeface="+mn-lt"/>
              </a:rPr>
              <a:t> more stable than HTBM </a:t>
            </a:r>
          </a:p>
          <a:p>
            <a:pPr algn="ctr">
              <a:buFont typeface="Wingdings" pitchFamily="2" charset="2"/>
              <a:buChar char="q"/>
            </a:pPr>
            <a:endParaRPr lang="en-US" sz="1400" dirty="0" smtClean="0">
              <a:solidFill>
                <a:srgbClr val="336699"/>
              </a:solidFill>
              <a:latin typeface="+mn-lt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336699"/>
                </a:solidFill>
                <a:latin typeface="+mn-lt"/>
              </a:rPr>
              <a:t>RWTM is </a:t>
            </a:r>
            <a:r>
              <a:rPr lang="en-US" sz="2000" dirty="0" smtClean="0">
                <a:solidFill>
                  <a:srgbClr val="FF6600"/>
                </a:solidFill>
                <a:latin typeface="+mn-lt"/>
              </a:rPr>
              <a:t>5 times </a:t>
            </a:r>
            <a:r>
              <a:rPr lang="en-US" sz="2000" dirty="0" smtClean="0">
                <a:solidFill>
                  <a:srgbClr val="336699"/>
                </a:solidFill>
                <a:latin typeface="+mn-lt"/>
              </a:rPr>
              <a:t>more faithful to optimal quality level than HTBM </a:t>
            </a:r>
          </a:p>
          <a:p>
            <a:pPr algn="ctr">
              <a:buFont typeface="Wingdings" pitchFamily="2" charset="2"/>
              <a:buChar char="q"/>
            </a:pPr>
            <a:endParaRPr lang="en-US" sz="500" dirty="0" smtClean="0">
              <a:solidFill>
                <a:srgbClr val="336699"/>
              </a:solidFill>
              <a:latin typeface="+mn-lt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336699"/>
                </a:solidFill>
                <a:latin typeface="+mn-lt"/>
              </a:rPr>
              <a:t>RWTM converges </a:t>
            </a:r>
            <a:r>
              <a:rPr lang="en-US" sz="2000" dirty="0" smtClean="0">
                <a:solidFill>
                  <a:srgbClr val="FF6600"/>
                </a:solidFill>
                <a:latin typeface="+mn-lt"/>
              </a:rPr>
              <a:t>3.4 times </a:t>
            </a:r>
            <a:r>
              <a:rPr lang="en-US" sz="2000" dirty="0" smtClean="0">
                <a:solidFill>
                  <a:srgbClr val="336699"/>
                </a:solidFill>
                <a:latin typeface="+mn-lt"/>
              </a:rPr>
              <a:t>faster than HTBM</a:t>
            </a:r>
            <a:endParaRPr lang="en-US" sz="2000" dirty="0">
              <a:solidFill>
                <a:srgbClr val="336699"/>
              </a:solidFill>
              <a:latin typeface="+mn-lt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5543935" y="3574474"/>
            <a:ext cx="3600065" cy="0"/>
          </a:xfrm>
          <a:prstGeom prst="line">
            <a:avLst/>
          </a:prstGeom>
          <a:ln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5541960" y="4451249"/>
            <a:ext cx="3600065" cy="0"/>
          </a:xfrm>
          <a:prstGeom prst="line">
            <a:avLst/>
          </a:prstGeom>
          <a:ln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5539985" y="5316149"/>
            <a:ext cx="3600065" cy="0"/>
          </a:xfrm>
          <a:prstGeom prst="line">
            <a:avLst/>
          </a:prstGeom>
          <a:ln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5549885" y="6181049"/>
            <a:ext cx="3600065" cy="0"/>
          </a:xfrm>
          <a:prstGeom prst="line">
            <a:avLst/>
          </a:prstGeom>
          <a:ln>
            <a:solidFill>
              <a:srgbClr val="FF66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545784" y="1051683"/>
            <a:ext cx="5596241" cy="1728353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4651513" y="1603692"/>
            <a:ext cx="38563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6699"/>
                </a:solidFill>
                <a:latin typeface="+mn-lt"/>
              </a:rPr>
              <a:t>3 scenarios:</a:t>
            </a:r>
          </a:p>
          <a:p>
            <a:pPr algn="ctr"/>
            <a:r>
              <a:rPr lang="en-US" sz="1800" b="1" dirty="0" smtClean="0">
                <a:solidFill>
                  <a:srgbClr val="336699"/>
                </a:solidFill>
                <a:latin typeface="+mn-lt"/>
              </a:rPr>
              <a:t>Competition between HAS flows</a:t>
            </a:r>
            <a:endParaRPr lang="en-US" sz="1800" b="1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2825" y="1494888"/>
            <a:ext cx="3260852" cy="1062458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294408" y="1656220"/>
            <a:ext cx="167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336699"/>
                </a:solidFill>
                <a:latin typeface="+mn-lt"/>
              </a:rPr>
              <a:t>Testbed</a:t>
            </a:r>
            <a:endParaRPr lang="fr-FR" b="1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29451" y="3851149"/>
            <a:ext cx="2244430" cy="627395"/>
          </a:xfrm>
          <a:prstGeom prst="rect">
            <a:avLst/>
          </a:prstGeom>
          <a:gradFill>
            <a:gsLst>
              <a:gs pos="100000">
                <a:srgbClr val="FF6600">
                  <a:alpha val="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2505701" y="4731922"/>
            <a:ext cx="2244430" cy="627395"/>
          </a:xfrm>
          <a:prstGeom prst="rect">
            <a:avLst/>
          </a:prstGeom>
          <a:gradFill>
            <a:gsLst>
              <a:gs pos="100000">
                <a:srgbClr val="FF6600">
                  <a:alpha val="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2531723" y="5600365"/>
            <a:ext cx="2244430" cy="627395"/>
          </a:xfrm>
          <a:prstGeom prst="rect">
            <a:avLst/>
          </a:prstGeom>
          <a:gradFill>
            <a:gsLst>
              <a:gs pos="100000">
                <a:srgbClr val="FF6600">
                  <a:alpha val="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5549885" y="4049623"/>
            <a:ext cx="3433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RWTM and HTBM </a:t>
            </a:r>
            <a:r>
              <a:rPr lang="fr-FR" b="1" dirty="0" err="1" smtClean="0">
                <a:solidFill>
                  <a:srgbClr val="00B050"/>
                </a:solidFill>
              </a:rPr>
              <a:t>improves</a:t>
            </a:r>
            <a:r>
              <a:rPr lang="fr-FR" b="1" dirty="0" smtClean="0">
                <a:solidFill>
                  <a:srgbClr val="00B050"/>
                </a:solidFill>
              </a:rPr>
              <a:t> the </a:t>
            </a:r>
            <a:r>
              <a:rPr lang="fr-FR" b="1" dirty="0" err="1" smtClean="0">
                <a:solidFill>
                  <a:srgbClr val="00B050"/>
                </a:solidFill>
              </a:rPr>
              <a:t>QoE</a:t>
            </a:r>
            <a:r>
              <a:rPr lang="fr-FR" b="1" dirty="0" smtClean="0">
                <a:solidFill>
                  <a:srgbClr val="00B050"/>
                </a:solidFill>
              </a:rPr>
              <a:t> of HAS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70864" y="4063271"/>
            <a:ext cx="344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6600"/>
                </a:solidFill>
              </a:rPr>
              <a:t>RWTM </a:t>
            </a:r>
            <a:r>
              <a:rPr lang="fr-FR" b="1" dirty="0" err="1" smtClean="0">
                <a:solidFill>
                  <a:srgbClr val="FF6600"/>
                </a:solidFill>
              </a:rPr>
              <a:t>offers</a:t>
            </a:r>
            <a:r>
              <a:rPr lang="fr-FR" b="1" dirty="0" smtClean="0">
                <a:solidFill>
                  <a:srgbClr val="FF6600"/>
                </a:solidFill>
              </a:rPr>
              <a:t> </a:t>
            </a:r>
            <a:r>
              <a:rPr lang="fr-FR" b="1" dirty="0" err="1" smtClean="0">
                <a:solidFill>
                  <a:srgbClr val="FF6600"/>
                </a:solidFill>
              </a:rPr>
              <a:t>better</a:t>
            </a:r>
            <a:r>
              <a:rPr lang="fr-FR" b="1" dirty="0" smtClean="0">
                <a:solidFill>
                  <a:srgbClr val="FF6600"/>
                </a:solidFill>
              </a:rPr>
              <a:t> </a:t>
            </a:r>
            <a:r>
              <a:rPr lang="fr-FR" b="1" dirty="0" err="1" smtClean="0">
                <a:solidFill>
                  <a:srgbClr val="FF6600"/>
                </a:solidFill>
              </a:rPr>
              <a:t>QoE</a:t>
            </a:r>
            <a:r>
              <a:rPr lang="fr-FR" b="1" dirty="0" smtClean="0">
                <a:solidFill>
                  <a:srgbClr val="FF6600"/>
                </a:solidFill>
              </a:rPr>
              <a:t> </a:t>
            </a:r>
            <a:r>
              <a:rPr lang="fr-FR" b="1" dirty="0" err="1" smtClean="0">
                <a:solidFill>
                  <a:srgbClr val="FF6600"/>
                </a:solidFill>
              </a:rPr>
              <a:t>than</a:t>
            </a:r>
            <a:r>
              <a:rPr lang="fr-FR" b="1" dirty="0" smtClean="0">
                <a:solidFill>
                  <a:srgbClr val="FF6600"/>
                </a:solidFill>
              </a:rPr>
              <a:t> HTBM</a:t>
            </a:r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" y="2841174"/>
            <a:ext cx="5140960" cy="3515175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7" grpId="0" animBg="1"/>
      <p:bldP spid="25" grpId="0"/>
      <p:bldP spid="28" grpId="0" animBg="1"/>
      <p:bldP spid="24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/>
      <p:bldP spid="32" grpId="1"/>
      <p:bldP spid="33" grpId="0"/>
      <p:bldP spid="33" grpId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586740" y="4987996"/>
            <a:ext cx="810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Figure 9: </a:t>
            </a:r>
            <a:r>
              <a:rPr lang="fr-FR" sz="2000" i="1" dirty="0" err="1" smtClean="0"/>
              <a:t>Cwnd</a:t>
            </a:r>
            <a:r>
              <a:rPr lang="fr-FR" sz="2000" dirty="0" smtClean="0"/>
              <a:t> and </a:t>
            </a:r>
            <a:r>
              <a:rPr lang="fr-FR" sz="2000" i="1" dirty="0" err="1" smtClean="0"/>
              <a:t>ssthresh</a:t>
            </a:r>
            <a:r>
              <a:rPr lang="fr-FR" sz="2000" i="1" dirty="0" smtClean="0"/>
              <a:t> </a:t>
            </a:r>
            <a:r>
              <a:rPr lang="fr-FR" sz="2000" dirty="0" smtClean="0"/>
              <a:t>variation of the HAS server</a:t>
            </a:r>
            <a:endParaRPr lang="fr-FR" sz="20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66180" y="4307868"/>
            <a:ext cx="8100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lphaLcParenBoth"/>
            </a:pPr>
            <a:r>
              <a:rPr lang="fr-FR" sz="2000" dirty="0" smtClean="0"/>
              <a:t>HTBM </a:t>
            </a:r>
            <a:r>
              <a:rPr lang="fr-FR" sz="2000" b="1" dirty="0" smtClean="0"/>
              <a:t>						(b) </a:t>
            </a:r>
            <a:r>
              <a:rPr lang="fr-FR" sz="2000" dirty="0" smtClean="0"/>
              <a:t>RWTM</a:t>
            </a:r>
            <a:endParaRPr lang="fr-FR" sz="2000" i="1" dirty="0" smtClean="0"/>
          </a:p>
          <a:p>
            <a:pPr marL="1371600" lvl="2" indent="-457200"/>
            <a:r>
              <a:rPr lang="fr-FR" sz="2000" dirty="0" smtClean="0"/>
              <a:t>(IS=1.98% , IF=19.03%, V=33 s)              (IS=1.78%, IF=5.5%, V=8 s)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5214" y="1426456"/>
            <a:ext cx="4357278" cy="284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RWTM vs. HTBM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</a:t>
            </a:r>
            <a:r>
              <a:rPr lang="fr-FR" sz="1400" b="1" dirty="0" smtClean="0">
                <a:solidFill>
                  <a:schemeClr val="bg1"/>
                </a:solidFill>
              </a:rPr>
              <a:t>GW-</a:t>
            </a:r>
            <a:r>
              <a:rPr lang="fr-FR" sz="1400" b="1" dirty="0" err="1" smtClean="0">
                <a:solidFill>
                  <a:schemeClr val="bg1"/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979" y="1389910"/>
            <a:ext cx="4541179" cy="295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6158" y="1419870"/>
            <a:ext cx="4357278" cy="284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59" y="1401286"/>
            <a:ext cx="4541179" cy="295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1126" y="1522461"/>
            <a:ext cx="6690344" cy="435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6417" y="1556355"/>
            <a:ext cx="6635053" cy="432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avec flèche 11"/>
          <p:cNvCxnSpPr/>
          <p:nvPr/>
        </p:nvCxnSpPr>
        <p:spPr>
          <a:xfrm flipH="1">
            <a:off x="5001370" y="2343150"/>
            <a:ext cx="699344" cy="2017370"/>
          </a:xfrm>
          <a:prstGeom prst="straightConnector1">
            <a:avLst/>
          </a:prstGeom>
          <a:ln w="28575">
            <a:solidFill>
              <a:srgbClr val="000099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5626976" y="2343150"/>
            <a:ext cx="85726" cy="1767674"/>
          </a:xfrm>
          <a:prstGeom prst="straightConnector1">
            <a:avLst/>
          </a:prstGeom>
          <a:ln w="28575">
            <a:solidFill>
              <a:srgbClr val="000099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5700713" y="2343150"/>
            <a:ext cx="310473" cy="1767674"/>
          </a:xfrm>
          <a:prstGeom prst="straightConnector1">
            <a:avLst/>
          </a:prstGeom>
          <a:ln w="28575">
            <a:solidFill>
              <a:srgbClr val="000099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4698911" y="1806560"/>
            <a:ext cx="312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0099"/>
                </a:solidFill>
              </a:rPr>
              <a:t>high</a:t>
            </a:r>
            <a:r>
              <a:rPr lang="fr-FR" dirty="0" smtClean="0">
                <a:solidFill>
                  <a:srgbClr val="000099"/>
                </a:solidFill>
              </a:rPr>
              <a:t> congestion rate 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906974" y="1014976"/>
            <a:ext cx="2720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0099"/>
                </a:solidFill>
              </a:rPr>
              <a:t>idle</a:t>
            </a:r>
            <a:r>
              <a:rPr lang="fr-FR" dirty="0" smtClean="0">
                <a:solidFill>
                  <a:srgbClr val="000099"/>
                </a:solidFill>
              </a:rPr>
              <a:t> </a:t>
            </a:r>
            <a:r>
              <a:rPr lang="fr-FR" dirty="0" err="1" smtClean="0">
                <a:solidFill>
                  <a:srgbClr val="000099"/>
                </a:solidFill>
              </a:rPr>
              <a:t>period</a:t>
            </a:r>
            <a:r>
              <a:rPr lang="fr-FR" dirty="0" smtClean="0">
                <a:solidFill>
                  <a:srgbClr val="000099"/>
                </a:solidFill>
              </a:rPr>
              <a:t> &gt; RTO 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fr-FR" dirty="0" smtClean="0">
              <a:solidFill>
                <a:srgbClr val="FF0000"/>
              </a:solidFill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 flipH="1">
            <a:off x="2688610" y="1556355"/>
            <a:ext cx="1064524" cy="2019358"/>
          </a:xfrm>
          <a:prstGeom prst="straightConnector1">
            <a:avLst/>
          </a:prstGeom>
          <a:ln w="28575">
            <a:solidFill>
              <a:srgbClr val="000099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3753134" y="1556355"/>
            <a:ext cx="243385" cy="2458650"/>
          </a:xfrm>
          <a:prstGeom prst="straightConnector1">
            <a:avLst/>
          </a:prstGeom>
          <a:ln w="28575">
            <a:solidFill>
              <a:srgbClr val="000099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>
            <a:off x="3125339" y="1556355"/>
            <a:ext cx="627796" cy="2458650"/>
          </a:xfrm>
          <a:prstGeom prst="straightConnector1">
            <a:avLst/>
          </a:prstGeom>
          <a:ln w="28575">
            <a:solidFill>
              <a:srgbClr val="000099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5440186" y="1055920"/>
            <a:ext cx="39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negligible</a:t>
            </a:r>
            <a:r>
              <a:rPr lang="fr-FR" dirty="0" smtClean="0">
                <a:solidFill>
                  <a:srgbClr val="000099"/>
                </a:solidFill>
              </a:rPr>
              <a:t> congestion  rate</a:t>
            </a:r>
            <a:r>
              <a:rPr lang="fr-FR" dirty="0" smtClean="0">
                <a:solidFill>
                  <a:srgbClr val="00B050"/>
                </a:solidFill>
                <a:sym typeface="Wingdings" pitchFamily="2" charset="2"/>
              </a:rPr>
              <a:t></a:t>
            </a:r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55" name="Connecteur droit avec flèche 54"/>
          <p:cNvCxnSpPr/>
          <p:nvPr/>
        </p:nvCxnSpPr>
        <p:spPr>
          <a:xfrm flipH="1">
            <a:off x="6238856" y="1517585"/>
            <a:ext cx="530434" cy="2058128"/>
          </a:xfrm>
          <a:prstGeom prst="straightConnector1">
            <a:avLst/>
          </a:prstGeom>
          <a:ln w="28575">
            <a:solidFill>
              <a:srgbClr val="000099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flipH="1">
            <a:off x="4222143" y="1517585"/>
            <a:ext cx="2547150" cy="1639083"/>
          </a:xfrm>
          <a:prstGeom prst="straightConnector1">
            <a:avLst/>
          </a:prstGeom>
          <a:ln w="28575">
            <a:solidFill>
              <a:srgbClr val="000099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1593011" y="5620577"/>
            <a:ext cx="6857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  <a:latin typeface="+mn-lt"/>
              </a:rPr>
              <a:t>What</a:t>
            </a:r>
            <a:r>
              <a:rPr lang="fr-FR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latin typeface="+mn-lt"/>
              </a:rPr>
              <a:t>is</a:t>
            </a:r>
            <a:r>
              <a:rPr lang="fr-FR" sz="2800" b="1" dirty="0" smtClean="0">
                <a:solidFill>
                  <a:srgbClr val="FF0000"/>
                </a:solidFill>
                <a:latin typeface="+mn-lt"/>
              </a:rPr>
              <a:t> the cause of </a:t>
            </a:r>
            <a:r>
              <a:rPr lang="fr-FR" sz="2800" b="1" dirty="0" err="1" smtClean="0">
                <a:solidFill>
                  <a:srgbClr val="FF0000"/>
                </a:solidFill>
                <a:latin typeface="+mn-lt"/>
              </a:rPr>
              <a:t>this</a:t>
            </a:r>
            <a:r>
              <a:rPr lang="fr-FR" sz="2800" b="1" dirty="0" smtClean="0">
                <a:solidFill>
                  <a:srgbClr val="FF0000"/>
                </a:solidFill>
                <a:latin typeface="+mn-lt"/>
              </a:rPr>
              <a:t> observation ?</a:t>
            </a:r>
            <a:endParaRPr lang="fr-FR" sz="28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31267E-7 L 0.25 0.1209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112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08233E-6 L -0.23212 0.12627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0" grpId="0"/>
      <p:bldP spid="40" grpId="1"/>
      <p:bldP spid="54" grpId="0"/>
      <p:bldP spid="54" grpId="1"/>
      <p:bldP spid="67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RWTM vs. HTBM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</a:t>
            </a:r>
            <a:r>
              <a:rPr lang="fr-FR" sz="1400" b="1" dirty="0" smtClean="0">
                <a:solidFill>
                  <a:schemeClr val="bg1"/>
                </a:solidFill>
              </a:rPr>
              <a:t>GW-</a:t>
            </a:r>
            <a:r>
              <a:rPr lang="fr-FR" sz="1400" b="1" dirty="0" err="1" smtClean="0">
                <a:solidFill>
                  <a:schemeClr val="bg1"/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pic>
        <p:nvPicPr>
          <p:cNvPr id="1026" name="Picture 2" descr="C:\Users\ngtd5579\Downloads\Rapport de thèse Latex\Rapport de thèse Latex\figures\RTTcom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9862" y="1068507"/>
            <a:ext cx="4735783" cy="301592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871523" y="4500993"/>
            <a:ext cx="785622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  <a:latin typeface="+mn-lt"/>
                <a:sym typeface="Wingdings" pitchFamily="2" charset="2"/>
              </a:rPr>
              <a:t> </a:t>
            </a:r>
            <a:r>
              <a:rPr lang="en-US" sz="2000" dirty="0" smtClean="0">
                <a:solidFill>
                  <a:srgbClr val="336699"/>
                </a:solidFill>
                <a:latin typeface="+mn-lt"/>
              </a:rPr>
              <a:t>HTBM generates </a:t>
            </a:r>
            <a:r>
              <a:rPr lang="en-US" sz="2000" dirty="0" smtClean="0">
                <a:solidFill>
                  <a:srgbClr val="FF6600"/>
                </a:solidFill>
                <a:latin typeface="+mn-lt"/>
              </a:rPr>
              <a:t>higher queuing delay </a:t>
            </a:r>
            <a:r>
              <a:rPr lang="en-US" sz="2000" dirty="0" smtClean="0">
                <a:solidFill>
                  <a:srgbClr val="336699"/>
                </a:solidFill>
                <a:latin typeface="+mn-lt"/>
              </a:rPr>
              <a:t>than RWTM</a:t>
            </a:r>
          </a:p>
          <a:p>
            <a:r>
              <a:rPr lang="en-US" sz="2000" dirty="0" smtClean="0">
                <a:solidFill>
                  <a:srgbClr val="FF6600"/>
                </a:solidFill>
                <a:latin typeface="+mn-lt"/>
                <a:sym typeface="Wingdings" pitchFamily="2" charset="2"/>
              </a:rPr>
              <a:t> </a:t>
            </a:r>
            <a:r>
              <a:rPr lang="en-US" sz="2000" dirty="0" smtClean="0">
                <a:solidFill>
                  <a:srgbClr val="336699"/>
                </a:solidFill>
                <a:latin typeface="+mn-lt"/>
              </a:rPr>
              <a:t>HTBM increases </a:t>
            </a:r>
            <a:r>
              <a:rPr lang="en-US" sz="2000" dirty="0" smtClean="0">
                <a:solidFill>
                  <a:srgbClr val="FF6600"/>
                </a:solidFill>
                <a:latin typeface="+mn-lt"/>
              </a:rPr>
              <a:t>congestion rate</a:t>
            </a:r>
          </a:p>
          <a:p>
            <a:r>
              <a:rPr lang="en-US" sz="2000" dirty="0" smtClean="0">
                <a:solidFill>
                  <a:srgbClr val="FF6600"/>
                </a:solidFill>
                <a:latin typeface="+mn-lt"/>
                <a:sym typeface="Wingdings" pitchFamily="2" charset="2"/>
              </a:rPr>
              <a:t> </a:t>
            </a:r>
            <a:r>
              <a:rPr lang="en-US" sz="2000" dirty="0" smtClean="0">
                <a:solidFill>
                  <a:srgbClr val="336699"/>
                </a:solidFill>
                <a:latin typeface="+mn-lt"/>
              </a:rPr>
              <a:t>RWTM is </a:t>
            </a:r>
            <a:r>
              <a:rPr lang="en-US" sz="2000" b="1" dirty="0" smtClean="0">
                <a:solidFill>
                  <a:srgbClr val="FF3300"/>
                </a:solidFill>
                <a:latin typeface="+mn-lt"/>
              </a:rPr>
              <a:t>proactive</a:t>
            </a:r>
            <a:r>
              <a:rPr lang="en-US" sz="2000" dirty="0" smtClean="0">
                <a:solidFill>
                  <a:srgbClr val="336699"/>
                </a:solidFill>
                <a:latin typeface="+mn-lt"/>
              </a:rPr>
              <a:t>: 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</a:t>
            </a:r>
            <a:r>
              <a:rPr lang="en-US" sz="1800" dirty="0" smtClean="0">
                <a:solidFill>
                  <a:srgbClr val="336699"/>
                </a:solidFill>
                <a:latin typeface="+mn-lt"/>
              </a:rPr>
              <a:t> HAS server respects the </a:t>
            </a:r>
            <a:r>
              <a:rPr lang="en-US" sz="1800" i="1" dirty="0" err="1" smtClean="0">
                <a:solidFill>
                  <a:srgbClr val="336699"/>
                </a:solidFill>
                <a:latin typeface="+mn-lt"/>
              </a:rPr>
              <a:t>rwnd</a:t>
            </a:r>
            <a:r>
              <a:rPr lang="en-US" sz="1800" dirty="0" smtClean="0">
                <a:solidFill>
                  <a:srgbClr val="336699"/>
                </a:solidFill>
                <a:latin typeface="+mn-lt"/>
              </a:rPr>
              <a:t> value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</a:t>
            </a:r>
            <a:r>
              <a:rPr lang="en-US" sz="1800" dirty="0" smtClean="0">
                <a:solidFill>
                  <a:srgbClr val="336699"/>
                </a:solidFill>
                <a:latin typeface="+mn-lt"/>
              </a:rPr>
              <a:t> reduction of queuing delay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</a:t>
            </a:r>
            <a:r>
              <a:rPr lang="en-US" sz="1800" dirty="0" smtClean="0">
                <a:solidFill>
                  <a:srgbClr val="336699"/>
                </a:solidFill>
                <a:latin typeface="+mn-lt"/>
              </a:rPr>
              <a:t> congestion avoidance</a:t>
            </a:r>
            <a:endParaRPr lang="en-US" sz="1800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86740" y="4141820"/>
            <a:ext cx="810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Figure 10: </a:t>
            </a:r>
            <a:r>
              <a:rPr lang="fr-FR" sz="2000" dirty="0" smtClean="0"/>
              <a:t>RTT variation over time</a:t>
            </a:r>
            <a:endParaRPr lang="fr-FR" sz="2000" dirty="0"/>
          </a:p>
        </p:txBody>
      </p:sp>
      <p:sp>
        <p:nvSpPr>
          <p:cNvPr id="14" name="Rectangle 13"/>
          <p:cNvSpPr/>
          <p:nvPr/>
        </p:nvSpPr>
        <p:spPr>
          <a:xfrm>
            <a:off x="871523" y="4541930"/>
            <a:ext cx="7012638" cy="657867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23900" y="5197882"/>
            <a:ext cx="7012638" cy="133252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6359" y="937066"/>
            <a:ext cx="3311261" cy="1172041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</a:t>
            </a:r>
            <a:r>
              <a:rPr lang="fr-FR" dirty="0" smtClean="0"/>
              <a:t> Evaluation of RWTM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01755"/>
            <a:ext cx="8632208" cy="4024408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Various conditions:</a:t>
            </a:r>
          </a:p>
          <a:p>
            <a:r>
              <a:rPr lang="en-US" sz="2000" dirty="0" smtClean="0"/>
              <a:t>Effect of increasing the number of HAS flows </a:t>
            </a:r>
            <a:r>
              <a:rPr lang="en-US" sz="1600" dirty="0" smtClean="0">
                <a:solidFill>
                  <a:srgbClr val="00B050"/>
                </a:solidFill>
              </a:rPr>
              <a:t>(1 flow </a:t>
            </a:r>
            <a:r>
              <a:rPr lang="en-US" sz="1600" dirty="0" smtClean="0">
                <a:solidFill>
                  <a:srgbClr val="00B050"/>
                </a:solidFill>
                <a:sym typeface="Wingdings" pitchFamily="2" charset="2"/>
              </a:rPr>
              <a:t>9 flows)</a:t>
            </a:r>
            <a:endParaRPr lang="en-US" sz="1800" dirty="0" smtClean="0">
              <a:solidFill>
                <a:srgbClr val="00B050"/>
              </a:solidFill>
            </a:endParaRPr>
          </a:p>
          <a:p>
            <a:r>
              <a:rPr lang="en-US" sz="2000" dirty="0" smtClean="0"/>
              <a:t>Playback buffer size effect </a:t>
            </a:r>
            <a:r>
              <a:rPr lang="en-US" sz="1600" dirty="0" smtClean="0">
                <a:solidFill>
                  <a:srgbClr val="00B050"/>
                </a:solidFill>
              </a:rPr>
              <a:t>(6 seconds </a:t>
            </a:r>
            <a:r>
              <a:rPr lang="en-US" sz="1600" dirty="0" smtClean="0">
                <a:solidFill>
                  <a:srgbClr val="00B050"/>
                </a:solidFill>
                <a:sym typeface="Wingdings" pitchFamily="2" charset="2"/>
              </a:rPr>
              <a:t> 30 seconds)</a:t>
            </a:r>
            <a:endParaRPr lang="en-US" sz="2000" dirty="0" smtClean="0">
              <a:solidFill>
                <a:srgbClr val="00B050"/>
              </a:solidFill>
            </a:endParaRPr>
          </a:p>
          <a:p>
            <a:r>
              <a:rPr lang="en-US" sz="2000" dirty="0" smtClean="0"/>
              <a:t>Chunk duration effect </a:t>
            </a:r>
            <a:r>
              <a:rPr lang="en-US" sz="1600" dirty="0" smtClean="0">
                <a:solidFill>
                  <a:srgbClr val="00B050"/>
                </a:solidFill>
              </a:rPr>
              <a:t>(2 seconds </a:t>
            </a:r>
            <a:r>
              <a:rPr lang="en-US" sz="1600" dirty="0" smtClean="0">
                <a:solidFill>
                  <a:srgbClr val="00B050"/>
                </a:solidFill>
                <a:sym typeface="Wingdings" pitchFamily="2" charset="2"/>
              </a:rPr>
              <a:t> 7 seconds)</a:t>
            </a:r>
          </a:p>
          <a:p>
            <a:r>
              <a:rPr lang="en-US" sz="2000" dirty="0" smtClean="0"/>
              <a:t>Initial round-trip propagation delay effect </a:t>
            </a:r>
            <a:r>
              <a:rPr lang="en-US" sz="1600" dirty="0" smtClean="0">
                <a:solidFill>
                  <a:srgbClr val="00B050"/>
                </a:solidFill>
              </a:rPr>
              <a:t>(25 ms </a:t>
            </a:r>
            <a:r>
              <a:rPr lang="en-US" sz="1600" dirty="0" smtClean="0">
                <a:solidFill>
                  <a:srgbClr val="00B050"/>
                </a:solidFill>
                <a:sym typeface="Wingdings" pitchFamily="2" charset="2"/>
              </a:rPr>
              <a:t> 200 ms)</a:t>
            </a:r>
            <a:endParaRPr lang="en-US" sz="2000" dirty="0" smtClean="0">
              <a:solidFill>
                <a:srgbClr val="00B050"/>
              </a:solidFill>
            </a:endParaRPr>
          </a:p>
          <a:p>
            <a:r>
              <a:rPr lang="en-US" sz="2000" dirty="0" smtClean="0"/>
              <a:t>IP traffic effect </a:t>
            </a:r>
            <a:r>
              <a:rPr lang="en-US" sz="1600" dirty="0" smtClean="0">
                <a:solidFill>
                  <a:srgbClr val="00B050"/>
                </a:solidFill>
              </a:rPr>
              <a:t>(PPBP traffic: 20% </a:t>
            </a:r>
            <a:r>
              <a:rPr lang="en-US" sz="1600" dirty="0" smtClean="0">
                <a:solidFill>
                  <a:srgbClr val="00B050"/>
                </a:solidFill>
                <a:sym typeface="Wingdings" pitchFamily="2" charset="2"/>
              </a:rPr>
              <a:t> 100% of ISP capacity)</a:t>
            </a:r>
          </a:p>
          <a:p>
            <a:pPr lvl="0"/>
            <a:r>
              <a:rPr lang="en-US" sz="2000" dirty="0" smtClean="0"/>
              <a:t>Bottleneck queue effect </a:t>
            </a:r>
            <a:r>
              <a:rPr lang="en-US" sz="1600" dirty="0" smtClean="0">
                <a:solidFill>
                  <a:srgbClr val="00B050"/>
                </a:solidFill>
              </a:rPr>
              <a:t>(</a:t>
            </a:r>
            <a:r>
              <a:rPr lang="en-US" sz="1600" dirty="0" err="1" smtClean="0">
                <a:solidFill>
                  <a:srgbClr val="00B050"/>
                </a:solidFill>
              </a:rPr>
              <a:t>DropTail</a:t>
            </a:r>
            <a:r>
              <a:rPr lang="en-US" sz="1600" b="1" dirty="0" smtClean="0">
                <a:solidFill>
                  <a:srgbClr val="00B050"/>
                </a:solidFill>
              </a:rPr>
              <a:t> / </a:t>
            </a:r>
            <a:r>
              <a:rPr lang="en-US" sz="1600" dirty="0" smtClean="0">
                <a:solidFill>
                  <a:srgbClr val="00B050"/>
                </a:solidFill>
              </a:rPr>
              <a:t>RED </a:t>
            </a:r>
            <a:r>
              <a:rPr lang="en-US" sz="1600" b="1" dirty="0" smtClean="0">
                <a:solidFill>
                  <a:srgbClr val="00B050"/>
                </a:solidFill>
              </a:rPr>
              <a:t>+</a:t>
            </a:r>
            <a:r>
              <a:rPr lang="en-US" sz="1600" dirty="0" smtClean="0">
                <a:solidFill>
                  <a:srgbClr val="00B050"/>
                </a:solidFill>
              </a:rPr>
              <a:t> queue length)</a:t>
            </a:r>
            <a:endParaRPr lang="en-US" sz="20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sz="1800" dirty="0" smtClean="0"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en-US" sz="1800" dirty="0" smtClean="0">
                <a:solidFill>
                  <a:srgbClr val="FF3300"/>
                </a:solidFill>
                <a:sym typeface="Wingdings" pitchFamily="2" charset="2"/>
              </a:rPr>
              <a:t>Improvement of </a:t>
            </a:r>
            <a:r>
              <a:rPr lang="en-US" sz="1800" dirty="0" err="1" smtClean="0">
                <a:solidFill>
                  <a:srgbClr val="FF3300"/>
                </a:solidFill>
                <a:sym typeface="Wingdings" pitchFamily="2" charset="2"/>
              </a:rPr>
              <a:t>QoE</a:t>
            </a:r>
            <a:r>
              <a:rPr lang="en-US" sz="1800" dirty="0" smtClean="0">
                <a:solidFill>
                  <a:srgbClr val="FF3300"/>
                </a:solidFill>
                <a:sym typeface="Wingdings" pitchFamily="2" charset="2"/>
              </a:rPr>
              <a:t>: instability, infidelity and convergence speed</a:t>
            </a:r>
          </a:p>
          <a:p>
            <a:pPr>
              <a:buFont typeface="Wingdings"/>
              <a:buChar char="è"/>
            </a:pPr>
            <a:r>
              <a:rPr lang="en-US" sz="1800" dirty="0" smtClean="0">
                <a:solidFill>
                  <a:srgbClr val="FF3300"/>
                </a:solidFill>
                <a:sym typeface="Wingdings" pitchFamily="2" charset="2"/>
              </a:rPr>
              <a:t>Improvement of </a:t>
            </a:r>
            <a:r>
              <a:rPr lang="en-US" sz="1800" dirty="0" err="1" smtClean="0">
                <a:solidFill>
                  <a:srgbClr val="FF3300"/>
                </a:solidFill>
                <a:sym typeface="Wingdings" pitchFamily="2" charset="2"/>
              </a:rPr>
              <a:t>QoS</a:t>
            </a:r>
            <a:r>
              <a:rPr lang="en-US" sz="1800" dirty="0" smtClean="0">
                <a:solidFill>
                  <a:srgbClr val="FF3300"/>
                </a:solidFill>
                <a:sym typeface="Wingdings" pitchFamily="2" charset="2"/>
              </a:rPr>
              <a:t>: no packet drop, lower queuing delay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</a:t>
            </a:r>
            <a:r>
              <a:rPr lang="fr-FR" sz="1400" b="1" dirty="0" smtClean="0">
                <a:solidFill>
                  <a:schemeClr val="bg1"/>
                </a:solidFill>
              </a:rPr>
              <a:t>GW-</a:t>
            </a:r>
            <a:r>
              <a:rPr lang="fr-FR" sz="1400" b="1" dirty="0" err="1" smtClean="0">
                <a:solidFill>
                  <a:schemeClr val="bg1"/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976918" y="968870"/>
            <a:ext cx="3444135" cy="117204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635068" y="1303618"/>
            <a:ext cx="2459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36699"/>
                </a:solidFill>
                <a:latin typeface="+mn-lt"/>
              </a:rPr>
              <a:t>ns-3 simulator</a:t>
            </a:r>
            <a:endParaRPr lang="fr-FR" b="1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889611" y="1200090"/>
            <a:ext cx="5199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6600"/>
                </a:solidFill>
                <a:latin typeface="+mn-lt"/>
              </a:rPr>
              <a:t>{</a:t>
            </a:r>
            <a:r>
              <a:rPr lang="en-US" sz="2000" b="1" dirty="0" smtClean="0">
                <a:solidFill>
                  <a:srgbClr val="336699"/>
                </a:solidFill>
                <a:latin typeface="+mn-lt"/>
              </a:rPr>
              <a:t>RWTM </a:t>
            </a:r>
            <a:r>
              <a:rPr lang="en-US" sz="2000" b="1" dirty="0" smtClean="0">
                <a:solidFill>
                  <a:srgbClr val="FF6600"/>
                </a:solidFill>
                <a:latin typeface="+mn-lt"/>
              </a:rPr>
              <a:t>+</a:t>
            </a:r>
            <a:r>
              <a:rPr lang="en-US" sz="2000" b="1" dirty="0" smtClean="0">
                <a:solidFill>
                  <a:srgbClr val="336699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336699"/>
                </a:solidFill>
                <a:latin typeface="+mn-lt"/>
              </a:rPr>
              <a:t>BW_manager</a:t>
            </a:r>
            <a:r>
              <a:rPr lang="en-US" sz="2000" b="1" dirty="0" smtClean="0">
                <a:solidFill>
                  <a:srgbClr val="FF6600"/>
                </a:solidFill>
                <a:latin typeface="+mn-lt"/>
              </a:rPr>
              <a:t>}</a:t>
            </a:r>
            <a:r>
              <a:rPr lang="en-US" sz="2000" b="1" dirty="0" smtClean="0">
                <a:solidFill>
                  <a:srgbClr val="336699"/>
                </a:solidFill>
                <a:latin typeface="+mn-lt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336699"/>
                </a:solidFill>
                <a:latin typeface="+mn-lt"/>
              </a:rPr>
              <a:t>module implementation</a:t>
            </a:r>
            <a:endParaRPr lang="en-US" sz="2000" b="1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67534" y="1197979"/>
            <a:ext cx="3725838" cy="86770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sp>
        <p:nvSpPr>
          <p:cNvPr id="13" name="Rectangle 12"/>
          <p:cNvSpPr/>
          <p:nvPr/>
        </p:nvSpPr>
        <p:spPr>
          <a:xfrm>
            <a:off x="457200" y="2101755"/>
            <a:ext cx="7287370" cy="86770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38041" y="2969456"/>
            <a:ext cx="7287370" cy="298530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57200" y="3356778"/>
            <a:ext cx="7287370" cy="298530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45926" y="3689812"/>
            <a:ext cx="7287370" cy="298530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45926" y="4041299"/>
            <a:ext cx="7287370" cy="298530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98326" y="4452474"/>
            <a:ext cx="7287370" cy="298530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05114" y="5072080"/>
            <a:ext cx="7745010" cy="702722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22400"/>
            <a:ext cx="8374380" cy="47037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General Framework</a:t>
            </a:r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Gateway-</a:t>
            </a:r>
            <a:r>
              <a:rPr lang="fr-FR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based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Shaping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Methods</a:t>
            </a:r>
            <a:endParaRPr lang="fr-FR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fr-FR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TCP Congestion Control Variant </a:t>
            </a:r>
            <a:r>
              <a:rPr lang="fr-FR" dirty="0" err="1" smtClean="0"/>
              <a:t>Effect</a:t>
            </a: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endParaRPr lang="fr-FR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TcpHas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: HAS-</a:t>
            </a:r>
            <a:r>
              <a:rPr lang="fr-FR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based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TCP Congestion Control Variant</a:t>
            </a:r>
          </a:p>
          <a:p>
            <a:pPr marL="457200" indent="-457200">
              <a:buFont typeface="+mj-lt"/>
              <a:buAutoNum type="arabicPeriod"/>
            </a:pPr>
            <a:endParaRPr lang="fr-FR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 and Future </a:t>
            </a:r>
            <a:r>
              <a:rPr lang="fr-FR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Work</a:t>
            </a: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pic>
        <p:nvPicPr>
          <p:cNvPr id="6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TCP Variant classification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pic>
        <p:nvPicPr>
          <p:cNvPr id="7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830579" y="2086540"/>
          <a:ext cx="7856220" cy="2416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055"/>
                <a:gridCol w="1964055"/>
                <a:gridCol w="1964055"/>
                <a:gridCol w="1964055"/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Congestion </a:t>
                      </a:r>
                      <a:r>
                        <a:rPr lang="fr-FR" b="1" dirty="0" err="1" smtClean="0"/>
                        <a:t>avoidance</a:t>
                      </a:r>
                      <a:r>
                        <a:rPr lang="fr-FR" b="1" dirty="0" smtClean="0"/>
                        <a:t> </a:t>
                      </a:r>
                      <a:r>
                        <a:rPr lang="fr-FR" b="1" dirty="0" err="1" smtClean="0"/>
                        <a:t>approach</a:t>
                      </a:r>
                      <a:endParaRPr lang="fr-F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AIMD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Non-AIMD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endParaRPr lang="fr-FR" sz="1200" dirty="0" smtClean="0"/>
                    </a:p>
                    <a:p>
                      <a:pPr algn="ctr"/>
                      <a:endParaRPr lang="fr-FR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Congestion </a:t>
                      </a:r>
                      <a:r>
                        <a:rPr lang="fr-FR" b="1" dirty="0" err="1" smtClean="0">
                          <a:solidFill>
                            <a:schemeClr val="bg1"/>
                          </a:solidFill>
                        </a:rPr>
                        <a:t>detection</a:t>
                      </a:r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 mode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 smtClean="0"/>
                        <a:t>Loss</a:t>
                      </a:r>
                      <a:r>
                        <a:rPr lang="fr-FR" b="1" dirty="0" smtClean="0"/>
                        <a:t>-</a:t>
                      </a:r>
                      <a:r>
                        <a:rPr lang="fr-FR" b="1" dirty="0" err="1" smtClean="0"/>
                        <a:t>based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NewReno</a:t>
                      </a:r>
                      <a:r>
                        <a:rPr lang="fr-FR" dirty="0" smtClean="0"/>
                        <a:t> (standard)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Cubic</a:t>
                      </a:r>
                      <a:endParaRPr lang="fr-FR" dirty="0"/>
                    </a:p>
                  </a:txBody>
                  <a:tcPr/>
                </a:tc>
              </a:tr>
              <a:tr h="394658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Delay-</a:t>
                      </a:r>
                      <a:r>
                        <a:rPr lang="fr-FR" b="1" dirty="0" err="1" smtClean="0"/>
                        <a:t>based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Vegas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 smtClean="0"/>
                        <a:t>Loss</a:t>
                      </a:r>
                      <a:r>
                        <a:rPr lang="fr-FR" b="1" dirty="0" smtClean="0"/>
                        <a:t>-</a:t>
                      </a:r>
                      <a:r>
                        <a:rPr lang="fr-FR" b="1" dirty="0" err="1" smtClean="0"/>
                        <a:t>delay</a:t>
                      </a:r>
                      <a:r>
                        <a:rPr lang="fr-FR" b="1" dirty="0" smtClean="0"/>
                        <a:t>-</a:t>
                      </a:r>
                      <a:r>
                        <a:rPr lang="fr-FR" b="1" dirty="0" err="1" smtClean="0"/>
                        <a:t>based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Illinois</a:t>
                      </a:r>
                    </a:p>
                    <a:p>
                      <a:pPr algn="ctr"/>
                      <a:r>
                        <a:rPr lang="fr-FR" dirty="0" smtClean="0"/>
                        <a:t>(C-AIMD)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139252" y="1454046"/>
            <a:ext cx="5837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Classification of four </a:t>
            </a:r>
            <a:r>
              <a:rPr lang="fr-FR" dirty="0" err="1" smtClean="0"/>
              <a:t>well</a:t>
            </a:r>
            <a:r>
              <a:rPr lang="fr-FR" dirty="0" smtClean="0"/>
              <a:t>-</a:t>
            </a:r>
            <a:r>
              <a:rPr lang="fr-FR" dirty="0" err="1" smtClean="0"/>
              <a:t>known</a:t>
            </a:r>
            <a:r>
              <a:rPr lang="fr-FR" dirty="0" smtClean="0"/>
              <a:t> TCP </a:t>
            </a:r>
            <a:r>
              <a:rPr lang="fr-FR" dirty="0" err="1" smtClean="0"/>
              <a:t>variants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23900" y="5294558"/>
            <a:ext cx="796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6600"/>
                </a:solidFill>
                <a:sym typeface="Wingdings" pitchFamily="2" charset="2"/>
              </a:rPr>
              <a:t> </a:t>
            </a:r>
            <a:r>
              <a:rPr lang="fr-FR" b="1" dirty="0" smtClean="0">
                <a:solidFill>
                  <a:srgbClr val="FF6600"/>
                </a:solidFill>
              </a:rPr>
              <a:t>Objective:</a:t>
            </a:r>
            <a:r>
              <a:rPr lang="fr-FR" dirty="0" smtClean="0">
                <a:solidFill>
                  <a:srgbClr val="FF6600"/>
                </a:solidFill>
              </a:rPr>
              <a:t>  </a:t>
            </a:r>
            <a:r>
              <a:rPr lang="fr-FR" dirty="0" smtClean="0"/>
              <a:t>Evaluation of the </a:t>
            </a:r>
            <a:r>
              <a:rPr lang="fr-FR" dirty="0" err="1" smtClean="0"/>
              <a:t>combination</a:t>
            </a:r>
            <a:r>
              <a:rPr lang="fr-FR" dirty="0" smtClean="0"/>
              <a:t> of TCP </a:t>
            </a:r>
            <a:r>
              <a:rPr lang="fr-FR" dirty="0" err="1" smtClean="0"/>
              <a:t>variants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HAS </a:t>
            </a:r>
            <a:r>
              <a:rPr lang="fr-FR" dirty="0" err="1" smtClean="0"/>
              <a:t>traffic</a:t>
            </a:r>
            <a:r>
              <a:rPr lang="fr-FR" dirty="0" smtClean="0"/>
              <a:t> </a:t>
            </a:r>
            <a:r>
              <a:rPr lang="fr-FR" dirty="0" err="1" smtClean="0"/>
              <a:t>shaping</a:t>
            </a:r>
            <a:r>
              <a:rPr lang="fr-FR" dirty="0" smtClean="0"/>
              <a:t> </a:t>
            </a:r>
            <a:r>
              <a:rPr lang="fr-FR" dirty="0" err="1" smtClean="0"/>
              <a:t>methods</a:t>
            </a:r>
            <a:r>
              <a:rPr lang="fr-FR" dirty="0" smtClean="0"/>
              <a:t> (RWTM and HTBM)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723900" y="1454047"/>
            <a:ext cx="8229600" cy="3282846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57200" y="4925609"/>
            <a:ext cx="8229600" cy="143074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ZoneTexte 45"/>
          <p:cNvSpPr txBox="1"/>
          <p:nvPr/>
        </p:nvSpPr>
        <p:spPr>
          <a:xfrm>
            <a:off x="3815050" y="2393321"/>
            <a:ext cx="1337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Client 2 ends before</a:t>
            </a:r>
            <a:endParaRPr lang="en-US" sz="1100" dirty="0"/>
          </a:p>
        </p:txBody>
      </p:sp>
      <p:sp>
        <p:nvSpPr>
          <p:cNvPr id="47" name="ZoneTexte 46"/>
          <p:cNvSpPr txBox="1"/>
          <p:nvPr/>
        </p:nvSpPr>
        <p:spPr>
          <a:xfrm>
            <a:off x="2300790" y="2405196"/>
            <a:ext cx="12795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Client 2 starts after</a:t>
            </a:r>
            <a:endParaRPr lang="en-US" sz="1100" dirty="0"/>
          </a:p>
        </p:txBody>
      </p:sp>
      <p:sp>
        <p:nvSpPr>
          <p:cNvPr id="51" name="ZoneTexte 50"/>
          <p:cNvSpPr txBox="1"/>
          <p:nvPr/>
        </p:nvSpPr>
        <p:spPr>
          <a:xfrm>
            <a:off x="794955" y="2383601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Simultaneously</a:t>
            </a:r>
            <a:endParaRPr lang="en-US" sz="1100" dirty="0"/>
          </a:p>
        </p:txBody>
      </p:sp>
      <p:cxnSp>
        <p:nvCxnSpPr>
          <p:cNvPr id="64" name="Connecteur droit avec flèche 63"/>
          <p:cNvCxnSpPr/>
          <p:nvPr/>
        </p:nvCxnSpPr>
        <p:spPr>
          <a:xfrm flipH="1">
            <a:off x="5817265" y="3291375"/>
            <a:ext cx="3969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>
            <a:off x="5517008" y="3291375"/>
            <a:ext cx="190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5891962" y="3045154"/>
            <a:ext cx="328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1 s</a:t>
            </a:r>
            <a:endParaRPr lang="fr-FR" sz="1000" dirty="0"/>
          </a:p>
        </p:txBody>
      </p:sp>
      <p:sp>
        <p:nvSpPr>
          <p:cNvPr id="49" name="ZoneTexte 48"/>
          <p:cNvSpPr txBox="1"/>
          <p:nvPr/>
        </p:nvSpPr>
        <p:spPr>
          <a:xfrm>
            <a:off x="6429938" y="2603885"/>
            <a:ext cx="7457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/>
              <a:t>bandwidth</a:t>
            </a:r>
            <a:endParaRPr lang="fr-FR" sz="1000" dirty="0"/>
          </a:p>
        </p:txBody>
      </p:sp>
      <p:sp>
        <p:nvSpPr>
          <p:cNvPr id="39" name="Rectangle 38"/>
          <p:cNvSpPr/>
          <p:nvPr/>
        </p:nvSpPr>
        <p:spPr>
          <a:xfrm>
            <a:off x="7149795" y="2851305"/>
            <a:ext cx="980607" cy="926867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31809" y="2829710"/>
            <a:ext cx="980607" cy="926867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pic>
        <p:nvPicPr>
          <p:cNvPr id="7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pic>
        <p:nvPicPr>
          <p:cNvPr id="12" name="Picture 2" descr="C:\Users\ngtd5579\Downloads\Rapport de thèse Latex\Rapport de thèse Latex\figures\testb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7355" y="1161994"/>
            <a:ext cx="2819909" cy="95104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04400" y="1161994"/>
            <a:ext cx="3387562" cy="1062458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507948" y="1346955"/>
            <a:ext cx="167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336699"/>
                </a:solidFill>
                <a:latin typeface="+mn-lt"/>
              </a:rPr>
              <a:t>Testbed</a:t>
            </a:r>
            <a:endParaRPr lang="fr-FR" b="1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747713"/>
          </a:xfrm>
        </p:spPr>
        <p:txBody>
          <a:bodyPr/>
          <a:lstStyle/>
          <a:p>
            <a:r>
              <a:rPr lang="fr-FR" dirty="0" err="1" smtClean="0"/>
              <a:t>Experimental</a:t>
            </a:r>
            <a:r>
              <a:rPr lang="fr-FR" dirty="0" smtClean="0"/>
              <a:t> Evaluation</a:t>
            </a:r>
            <a:endParaRPr lang="fr-FR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892" y="2468481"/>
            <a:ext cx="4987775" cy="159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Connecteur droit avec flèche 17"/>
          <p:cNvCxnSpPr/>
          <p:nvPr/>
        </p:nvCxnSpPr>
        <p:spPr>
          <a:xfrm flipV="1">
            <a:off x="5431809" y="2465133"/>
            <a:ext cx="0" cy="13050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5431809" y="3770225"/>
            <a:ext cx="124194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663819" y="2816062"/>
            <a:ext cx="163773" cy="92686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6429938" y="3481319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180 s</a:t>
            </a:r>
            <a:endParaRPr lang="fr-FR" sz="1000" dirty="0"/>
          </a:p>
        </p:txBody>
      </p:sp>
      <p:sp>
        <p:nvSpPr>
          <p:cNvPr id="32" name="ZoneTexte 31"/>
          <p:cNvSpPr txBox="1"/>
          <p:nvPr/>
        </p:nvSpPr>
        <p:spPr>
          <a:xfrm>
            <a:off x="6391266" y="3770199"/>
            <a:ext cx="4235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time</a:t>
            </a:r>
            <a:endParaRPr lang="fr-FR" sz="1000" dirty="0"/>
          </a:p>
        </p:txBody>
      </p:sp>
      <p:sp>
        <p:nvSpPr>
          <p:cNvPr id="33" name="ZoneTexte 32"/>
          <p:cNvSpPr txBox="1"/>
          <p:nvPr/>
        </p:nvSpPr>
        <p:spPr>
          <a:xfrm>
            <a:off x="5497302" y="3791820"/>
            <a:ext cx="716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scenario 4</a:t>
            </a:r>
            <a:endParaRPr lang="fr-FR" sz="1000" dirty="0"/>
          </a:p>
        </p:txBody>
      </p:sp>
      <p:sp>
        <p:nvSpPr>
          <p:cNvPr id="34" name="ZoneTexte 33"/>
          <p:cNvSpPr txBox="1"/>
          <p:nvPr/>
        </p:nvSpPr>
        <p:spPr>
          <a:xfrm>
            <a:off x="4699830" y="2547021"/>
            <a:ext cx="7457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/>
              <a:t>bandwidth</a:t>
            </a:r>
            <a:endParaRPr lang="fr-FR" sz="1000" dirty="0"/>
          </a:p>
        </p:txBody>
      </p:sp>
      <p:sp>
        <p:nvSpPr>
          <p:cNvPr id="35" name="ZoneTexte 34"/>
          <p:cNvSpPr txBox="1"/>
          <p:nvPr/>
        </p:nvSpPr>
        <p:spPr>
          <a:xfrm>
            <a:off x="5497302" y="2628909"/>
            <a:ext cx="3946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30 s</a:t>
            </a:r>
            <a:endParaRPr lang="fr-FR" sz="1000" dirty="0"/>
          </a:p>
        </p:txBody>
      </p:sp>
      <p:sp>
        <p:nvSpPr>
          <p:cNvPr id="36" name="ZoneTexte 35"/>
          <p:cNvSpPr txBox="1"/>
          <p:nvPr/>
        </p:nvSpPr>
        <p:spPr>
          <a:xfrm>
            <a:off x="5517008" y="2380235"/>
            <a:ext cx="1194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/>
              <a:t>Heavy</a:t>
            </a:r>
            <a:r>
              <a:rPr lang="fr-FR" sz="1100" dirty="0" smtClean="0"/>
              <a:t> congestion</a:t>
            </a:r>
            <a:endParaRPr lang="fr-FR" sz="1100" dirty="0"/>
          </a:p>
        </p:txBody>
      </p:sp>
      <p:cxnSp>
        <p:nvCxnSpPr>
          <p:cNvPr id="37" name="Connecteur droit avec flèche 36"/>
          <p:cNvCxnSpPr/>
          <p:nvPr/>
        </p:nvCxnSpPr>
        <p:spPr>
          <a:xfrm flipV="1">
            <a:off x="7149795" y="2486728"/>
            <a:ext cx="0" cy="13050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7149795" y="3791820"/>
            <a:ext cx="124194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8147924" y="3502914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180 s</a:t>
            </a:r>
            <a:endParaRPr lang="fr-FR" sz="1000" dirty="0"/>
          </a:p>
        </p:txBody>
      </p:sp>
      <p:sp>
        <p:nvSpPr>
          <p:cNvPr id="42" name="ZoneTexte 41"/>
          <p:cNvSpPr txBox="1"/>
          <p:nvPr/>
        </p:nvSpPr>
        <p:spPr>
          <a:xfrm>
            <a:off x="8109252" y="3791794"/>
            <a:ext cx="4235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time</a:t>
            </a:r>
            <a:endParaRPr lang="fr-FR" sz="1000" dirty="0"/>
          </a:p>
        </p:txBody>
      </p:sp>
      <p:sp>
        <p:nvSpPr>
          <p:cNvPr id="43" name="ZoneTexte 42"/>
          <p:cNvSpPr txBox="1"/>
          <p:nvPr/>
        </p:nvSpPr>
        <p:spPr>
          <a:xfrm>
            <a:off x="7215288" y="3813415"/>
            <a:ext cx="716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scenario 5</a:t>
            </a:r>
            <a:endParaRPr lang="fr-FR" sz="1000" dirty="0"/>
          </a:p>
        </p:txBody>
      </p:sp>
      <p:sp>
        <p:nvSpPr>
          <p:cNvPr id="45" name="ZoneTexte 44"/>
          <p:cNvSpPr txBox="1"/>
          <p:nvPr/>
        </p:nvSpPr>
        <p:spPr>
          <a:xfrm>
            <a:off x="7181242" y="2417251"/>
            <a:ext cx="18726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0 ≤ </a:t>
            </a:r>
            <a:r>
              <a:rPr lang="fr-FR" sz="1100" dirty="0" err="1" smtClean="0"/>
              <a:t>std</a:t>
            </a:r>
            <a:r>
              <a:rPr lang="fr-FR" sz="1100" dirty="0" smtClean="0"/>
              <a:t>. </a:t>
            </a:r>
            <a:r>
              <a:rPr lang="fr-FR" sz="1100" dirty="0" err="1" smtClean="0"/>
              <a:t>dev</a:t>
            </a:r>
            <a:r>
              <a:rPr lang="fr-FR" sz="1100" dirty="0" smtClean="0"/>
              <a:t>. of RTT</a:t>
            </a:r>
            <a:r>
              <a:rPr lang="fr-FR" sz="1100" baseline="-25000" dirty="0" smtClean="0"/>
              <a:t>C-S</a:t>
            </a:r>
            <a:r>
              <a:rPr lang="fr-FR" sz="1100" dirty="0" smtClean="0"/>
              <a:t> ≤ 56 ms</a:t>
            </a:r>
            <a:endParaRPr lang="fr-FR" sz="1100" dirty="0"/>
          </a:p>
        </p:txBody>
      </p:sp>
      <p:sp>
        <p:nvSpPr>
          <p:cNvPr id="48" name="Rectangle 47"/>
          <p:cNvSpPr/>
          <p:nvPr/>
        </p:nvSpPr>
        <p:spPr>
          <a:xfrm>
            <a:off x="0" y="2432667"/>
            <a:ext cx="8992440" cy="1559260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3535244" y="2829710"/>
            <a:ext cx="1981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36699"/>
                </a:solidFill>
                <a:latin typeface="+mn-lt"/>
              </a:rPr>
              <a:t>5 scenarios</a:t>
            </a:r>
            <a:endParaRPr lang="fr-FR" b="1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52" name="Accolade ouvrante 51"/>
          <p:cNvSpPr/>
          <p:nvPr/>
        </p:nvSpPr>
        <p:spPr>
          <a:xfrm rot="16200000">
            <a:off x="2689067" y="1720077"/>
            <a:ext cx="452073" cy="5033410"/>
          </a:xfrm>
          <a:prstGeom prst="leftBrace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1158132" y="4449165"/>
            <a:ext cx="3399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336699"/>
                </a:solidFill>
              </a:rPr>
              <a:t>Competition</a:t>
            </a:r>
            <a:r>
              <a:rPr lang="fr-FR" sz="2000" dirty="0" smtClean="0">
                <a:solidFill>
                  <a:srgbClr val="336699"/>
                </a:solidFill>
              </a:rPr>
              <a:t> </a:t>
            </a:r>
            <a:r>
              <a:rPr lang="fr-FR" sz="2000" dirty="0" err="1" smtClean="0">
                <a:solidFill>
                  <a:srgbClr val="336699"/>
                </a:solidFill>
              </a:rPr>
              <a:t>betwen</a:t>
            </a:r>
            <a:r>
              <a:rPr lang="fr-FR" sz="2000" dirty="0" smtClean="0">
                <a:solidFill>
                  <a:srgbClr val="336699"/>
                </a:solidFill>
              </a:rPr>
              <a:t> HAS </a:t>
            </a:r>
            <a:r>
              <a:rPr lang="fr-FR" sz="2000" dirty="0" err="1" smtClean="0">
                <a:solidFill>
                  <a:srgbClr val="336699"/>
                </a:solidFill>
              </a:rPr>
              <a:t>flows</a:t>
            </a:r>
            <a:endParaRPr lang="fr-FR" sz="2000" dirty="0">
              <a:solidFill>
                <a:srgbClr val="336699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3884383" y="4917836"/>
            <a:ext cx="3364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336699"/>
                </a:solidFill>
              </a:rPr>
              <a:t>Robustness</a:t>
            </a:r>
            <a:r>
              <a:rPr lang="fr-FR" sz="2000" dirty="0" smtClean="0">
                <a:solidFill>
                  <a:srgbClr val="336699"/>
                </a:solidFill>
              </a:rPr>
              <a:t> </a:t>
            </a:r>
            <a:r>
              <a:rPr lang="fr-FR" sz="2000" dirty="0" err="1" smtClean="0">
                <a:solidFill>
                  <a:srgbClr val="336699"/>
                </a:solidFill>
              </a:rPr>
              <a:t>against</a:t>
            </a:r>
            <a:r>
              <a:rPr lang="fr-FR" sz="2000" dirty="0" smtClean="0">
                <a:solidFill>
                  <a:srgbClr val="336699"/>
                </a:solidFill>
              </a:rPr>
              <a:t> congestion</a:t>
            </a:r>
            <a:endParaRPr lang="fr-FR" sz="2000" dirty="0">
              <a:solidFill>
                <a:srgbClr val="336699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726389" y="5511342"/>
            <a:ext cx="390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336699"/>
                </a:solidFill>
              </a:rPr>
              <a:t>Robustness</a:t>
            </a:r>
            <a:r>
              <a:rPr lang="fr-FR" sz="2000" dirty="0" smtClean="0">
                <a:solidFill>
                  <a:srgbClr val="336699"/>
                </a:solidFill>
              </a:rPr>
              <a:t> </a:t>
            </a:r>
            <a:r>
              <a:rPr lang="fr-FR" sz="2000" dirty="0" err="1" smtClean="0">
                <a:solidFill>
                  <a:srgbClr val="336699"/>
                </a:solidFill>
              </a:rPr>
              <a:t>against</a:t>
            </a:r>
            <a:r>
              <a:rPr lang="fr-FR" sz="2000" dirty="0" smtClean="0">
                <a:solidFill>
                  <a:srgbClr val="336699"/>
                </a:solidFill>
              </a:rPr>
              <a:t> RTT</a:t>
            </a:r>
            <a:r>
              <a:rPr lang="fr-FR" sz="2000" baseline="-25000" dirty="0" smtClean="0">
                <a:solidFill>
                  <a:srgbClr val="336699"/>
                </a:solidFill>
              </a:rPr>
              <a:t>C-S</a:t>
            </a:r>
            <a:r>
              <a:rPr lang="fr-FR" sz="2000" dirty="0" smtClean="0">
                <a:solidFill>
                  <a:srgbClr val="336699"/>
                </a:solidFill>
              </a:rPr>
              <a:t> </a:t>
            </a:r>
            <a:r>
              <a:rPr lang="fr-FR" sz="2000" dirty="0" err="1" smtClean="0">
                <a:solidFill>
                  <a:srgbClr val="336699"/>
                </a:solidFill>
              </a:rPr>
              <a:t>instability</a:t>
            </a:r>
            <a:endParaRPr lang="fr-FR" sz="2000" dirty="0">
              <a:solidFill>
                <a:srgbClr val="336699"/>
              </a:solidFill>
            </a:endParaRPr>
          </a:p>
        </p:txBody>
      </p:sp>
      <p:cxnSp>
        <p:nvCxnSpPr>
          <p:cNvPr id="57" name="Connecteur droit avec flèche 56"/>
          <p:cNvCxnSpPr/>
          <p:nvPr/>
        </p:nvCxnSpPr>
        <p:spPr>
          <a:xfrm>
            <a:off x="5886613" y="4010745"/>
            <a:ext cx="0" cy="907091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>
            <a:off x="7609948" y="4200465"/>
            <a:ext cx="0" cy="1310877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99060" y="4015166"/>
            <a:ext cx="8992440" cy="1890404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48" grpId="0" animBg="1"/>
      <p:bldP spid="50" grpId="0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HAS </a:t>
            </a:r>
            <a:r>
              <a:rPr lang="fr-FR" dirty="0" err="1" smtClean="0"/>
              <a:t>player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pic>
        <p:nvPicPr>
          <p:cNvPr id="1026" name="Picture 2" descr="C:\Users\ngtd5579\Downloads\Rapport de thèse Latex\Rapport de thèse Latex\figures\play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6360" y="1565790"/>
            <a:ext cx="6377940" cy="3449569"/>
          </a:xfrm>
          <a:prstGeom prst="rect">
            <a:avLst/>
          </a:prstGeom>
          <a:noFill/>
        </p:spPr>
      </p:pic>
      <p:pic>
        <p:nvPicPr>
          <p:cNvPr id="7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Introduction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86740" y="5132010"/>
            <a:ext cx="7703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Figure 2: </a:t>
            </a:r>
            <a:r>
              <a:rPr lang="en-US" sz="2000" dirty="0" smtClean="0"/>
              <a:t>Abstract model of common HAS player</a:t>
            </a:r>
            <a:r>
              <a:rPr lang="en-US" sz="2000" dirty="0" smtClean="0">
                <a:solidFill>
                  <a:srgbClr val="FF6600"/>
                </a:solidFill>
              </a:rPr>
              <a:t>*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99295" y="3416059"/>
            <a:ext cx="1187355" cy="1164566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571999" y="1615360"/>
            <a:ext cx="1187355" cy="1409422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811438" y="1673556"/>
            <a:ext cx="1746913" cy="849864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661313" y="2542090"/>
            <a:ext cx="532263" cy="341194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838734" y="3866854"/>
            <a:ext cx="1746913" cy="71377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661313" y="3524243"/>
            <a:ext cx="532263" cy="341194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480845" y="2599183"/>
            <a:ext cx="1181668" cy="1252606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57200" y="6002353"/>
            <a:ext cx="7833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  <a:latin typeface="+mn-lt"/>
              </a:rPr>
              <a:t>*</a:t>
            </a:r>
            <a:r>
              <a:rPr lang="en-US" sz="1200" dirty="0" smtClean="0">
                <a:latin typeface="+mn-lt"/>
              </a:rPr>
              <a:t>YIN, X., SEKAR, V., AND SINOPOLI, B. Toward a principled framework to design dynamic adaptive streaming algorithms over http. In Proceedings of the 13th ACM Workshop on Hot Topics in Networks (2014), ACM, p. 9.</a:t>
            </a:r>
            <a:endParaRPr lang="fr-F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 smtClean="0"/>
              <a:t> of Evaluation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pic>
        <p:nvPicPr>
          <p:cNvPr id="6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539" y="2483489"/>
            <a:ext cx="4341060" cy="226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870239" y="3266669"/>
            <a:ext cx="925288" cy="149363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93592" y="5248426"/>
            <a:ext cx="8686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F6600"/>
                </a:solidFill>
              </a:rPr>
              <a:t> {</a:t>
            </a:r>
            <a:r>
              <a:rPr lang="en-US" dirty="0" smtClean="0">
                <a:solidFill>
                  <a:srgbClr val="7030A0"/>
                </a:solidFill>
              </a:rPr>
              <a:t>Illinois RWTM</a:t>
            </a:r>
            <a:r>
              <a:rPr lang="en-US" b="1" dirty="0" smtClean="0">
                <a:solidFill>
                  <a:srgbClr val="FF6600"/>
                </a:solidFill>
              </a:rPr>
              <a:t>}: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the best combination </a:t>
            </a:r>
          </a:p>
          <a:p>
            <a:pPr algn="ctr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F6600"/>
                </a:solidFill>
              </a:rPr>
              <a:t>{</a:t>
            </a:r>
            <a:r>
              <a:rPr lang="en-US" dirty="0" smtClean="0">
                <a:solidFill>
                  <a:srgbClr val="C00000"/>
                </a:solidFill>
              </a:rPr>
              <a:t>Cubic RWTM</a:t>
            </a:r>
            <a:r>
              <a:rPr lang="en-US" b="1" dirty="0" smtClean="0">
                <a:solidFill>
                  <a:srgbClr val="FF6600"/>
                </a:solidFill>
              </a:rPr>
              <a:t>}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and </a:t>
            </a:r>
            <a:r>
              <a:rPr lang="fr-FR" b="1" dirty="0" smtClean="0">
                <a:solidFill>
                  <a:srgbClr val="FF6600"/>
                </a:solidFill>
              </a:rPr>
              <a:t>{</a:t>
            </a:r>
            <a:r>
              <a:rPr lang="fr-FR" dirty="0" smtClean="0">
                <a:solidFill>
                  <a:srgbClr val="92D050"/>
                </a:solidFill>
              </a:rPr>
              <a:t>Illinois HTBM</a:t>
            </a:r>
            <a:r>
              <a:rPr lang="fr-FR" b="1" dirty="0" smtClean="0">
                <a:solidFill>
                  <a:srgbClr val="FF6600"/>
                </a:solidFill>
              </a:rPr>
              <a:t>}: </a:t>
            </a:r>
            <a:r>
              <a:rPr lang="en-US" dirty="0" smtClean="0"/>
              <a:t>the second best combinations</a:t>
            </a:r>
            <a:endParaRPr lang="en-US" dirty="0" smtClean="0">
              <a:sym typeface="Wingdings" pitchFamily="2" charset="2"/>
            </a:endParaRPr>
          </a:p>
          <a:p>
            <a:pPr algn="ctr"/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168086" y="4888153"/>
            <a:ext cx="423081" cy="4094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212739" y="3258045"/>
            <a:ext cx="602907" cy="14936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544103" y="3258043"/>
            <a:ext cx="892496" cy="149363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283381" y="4874505"/>
            <a:ext cx="423081" cy="40943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6801977" y="4874505"/>
            <a:ext cx="423081" cy="40943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610543" y="5343547"/>
            <a:ext cx="6191838" cy="325760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51773" y="5680887"/>
            <a:ext cx="8509378" cy="488640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contenu 3"/>
          <p:cNvSpPr>
            <a:spLocks noGrp="1"/>
          </p:cNvSpPr>
          <p:nvPr>
            <p:ph sz="half" idx="13"/>
          </p:nvPr>
        </p:nvSpPr>
        <p:spPr>
          <a:xfrm>
            <a:off x="457200" y="1172246"/>
            <a:ext cx="8229599" cy="115688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3300"/>
                </a:solidFill>
              </a:rPr>
              <a:t>{</a:t>
            </a:r>
            <a:r>
              <a:rPr lang="en-US" sz="2000" dirty="0" err="1" smtClean="0"/>
              <a:t>NewReno</a:t>
            </a:r>
            <a:r>
              <a:rPr lang="en-US" sz="2000" dirty="0" smtClean="0"/>
              <a:t> , Vegas</a:t>
            </a:r>
            <a:r>
              <a:rPr lang="en-US" sz="2000" b="1" dirty="0" smtClean="0">
                <a:solidFill>
                  <a:srgbClr val="FF3300"/>
                </a:solidFill>
              </a:rPr>
              <a:t>}×{</a:t>
            </a:r>
            <a:r>
              <a:rPr lang="en-US" sz="2000" dirty="0" smtClean="0"/>
              <a:t>HTBM, RWTM</a:t>
            </a:r>
            <a:r>
              <a:rPr lang="en-US" sz="2000" b="1" dirty="0" smtClean="0">
                <a:solidFill>
                  <a:srgbClr val="FF3300"/>
                </a:solidFill>
              </a:rPr>
              <a:t>}:</a:t>
            </a:r>
            <a:r>
              <a:rPr lang="en-US" sz="2000" dirty="0" smtClean="0">
                <a:solidFill>
                  <a:srgbClr val="FF3300"/>
                </a:solidFill>
              </a:rPr>
              <a:t> poor </a:t>
            </a:r>
            <a:r>
              <a:rPr lang="en-US" sz="2000" dirty="0" err="1" smtClean="0">
                <a:solidFill>
                  <a:srgbClr val="FF3300"/>
                </a:solidFill>
              </a:rPr>
              <a:t>QoE</a:t>
            </a:r>
            <a:r>
              <a:rPr lang="en-US" sz="2000" dirty="0" smtClean="0">
                <a:solidFill>
                  <a:srgbClr val="FF3300"/>
                </a:solidFill>
              </a:rPr>
              <a:t>:</a:t>
            </a:r>
            <a:r>
              <a:rPr lang="en-US" sz="20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 Infidelity IF ≈ </a:t>
            </a:r>
            <a:r>
              <a:rPr lang="en-US" sz="1800" dirty="0" smtClean="0">
                <a:solidFill>
                  <a:srgbClr val="FF3300"/>
                </a:solidFill>
              </a:rPr>
              <a:t>50%</a:t>
            </a:r>
            <a:r>
              <a:rPr lang="en-US" sz="1800" dirty="0" smtClean="0"/>
              <a:t> Convergence  speed V ≈ </a:t>
            </a:r>
            <a:r>
              <a:rPr lang="en-US" sz="1800" dirty="0" smtClean="0">
                <a:solidFill>
                  <a:srgbClr val="FF3300"/>
                </a:solidFill>
              </a:rPr>
              <a:t>100 s</a:t>
            </a:r>
          </a:p>
          <a:p>
            <a:pPr lvl="1">
              <a:buFont typeface="Wingdings" pitchFamily="2" charset="2"/>
              <a:buChar char="§"/>
            </a:pPr>
            <a:endParaRPr lang="en-US" sz="700" dirty="0" smtClean="0"/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3300"/>
                </a:solidFill>
              </a:rPr>
              <a:t>{</a:t>
            </a:r>
            <a:r>
              <a:rPr lang="en-US" sz="2000" dirty="0" smtClean="0"/>
              <a:t>Cubic , Illinois</a:t>
            </a:r>
            <a:r>
              <a:rPr lang="en-US" sz="2000" b="1" dirty="0" smtClean="0">
                <a:solidFill>
                  <a:srgbClr val="FF3300"/>
                </a:solidFill>
              </a:rPr>
              <a:t>}×{</a:t>
            </a:r>
            <a:r>
              <a:rPr lang="en-US" sz="2000" dirty="0" smtClean="0"/>
              <a:t>HTBM, RWTM</a:t>
            </a:r>
            <a:r>
              <a:rPr lang="en-US" sz="2000" b="1" dirty="0" smtClean="0">
                <a:solidFill>
                  <a:srgbClr val="FF3300"/>
                </a:solidFill>
              </a:rPr>
              <a:t>}:</a:t>
            </a:r>
            <a:endParaRPr lang="en-US" sz="2000" b="1" dirty="0" smtClean="0"/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942894" y="4008110"/>
            <a:ext cx="2135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err="1" smtClean="0"/>
              <a:t>Robustness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against</a:t>
            </a:r>
            <a:r>
              <a:rPr lang="fr-FR" sz="1200" b="1" dirty="0" smtClean="0"/>
              <a:t> congestion</a:t>
            </a:r>
            <a:endParaRPr lang="fr-FR" sz="1200" b="1" dirty="0"/>
          </a:p>
        </p:txBody>
      </p:sp>
      <p:sp>
        <p:nvSpPr>
          <p:cNvPr id="20" name="Rectangle 19"/>
          <p:cNvSpPr/>
          <p:nvPr/>
        </p:nvSpPr>
        <p:spPr>
          <a:xfrm>
            <a:off x="1011902" y="4394379"/>
            <a:ext cx="19870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err="1" smtClean="0"/>
              <a:t>Robustness</a:t>
            </a:r>
            <a:r>
              <a:rPr lang="fr-FR" sz="1200" b="1" dirty="0" smtClean="0"/>
              <a:t> RTT</a:t>
            </a:r>
            <a:r>
              <a:rPr lang="fr-FR" sz="1200" b="1" baseline="-25000" dirty="0" smtClean="0"/>
              <a:t>C-S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instability</a:t>
            </a:r>
            <a:endParaRPr lang="fr-FR" sz="12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909904" y="3644851"/>
            <a:ext cx="2183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Competition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betwen</a:t>
            </a:r>
            <a:r>
              <a:rPr lang="fr-FR" sz="1200" b="1" dirty="0" smtClean="0"/>
              <a:t> HAS </a:t>
            </a:r>
            <a:r>
              <a:rPr lang="fr-FR" sz="1200" b="1" dirty="0" err="1" smtClean="0"/>
              <a:t>flows</a:t>
            </a:r>
            <a:endParaRPr lang="fr-FR" sz="1200" b="1" dirty="0"/>
          </a:p>
        </p:txBody>
      </p:sp>
      <p:sp>
        <p:nvSpPr>
          <p:cNvPr id="22" name="Rectangle 21"/>
          <p:cNvSpPr/>
          <p:nvPr/>
        </p:nvSpPr>
        <p:spPr>
          <a:xfrm>
            <a:off x="934268" y="3605825"/>
            <a:ext cx="2169897" cy="111730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 flipH="1">
            <a:off x="934268" y="4359875"/>
            <a:ext cx="216989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942894" y="3973606"/>
            <a:ext cx="216989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57200" y="2005437"/>
            <a:ext cx="7235214" cy="3079095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22400"/>
            <a:ext cx="8374380" cy="47037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General Framework</a:t>
            </a:r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Gateway-</a:t>
            </a:r>
            <a:r>
              <a:rPr lang="fr-FR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based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Shaping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Methods</a:t>
            </a:r>
            <a:endParaRPr lang="fr-FR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fr-FR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TCP Congestion Control Variant </a:t>
            </a:r>
            <a:r>
              <a:rPr lang="fr-FR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Effect</a:t>
            </a:r>
            <a:endParaRPr lang="fr-FR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fr-FR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 err="1" smtClean="0"/>
              <a:t>TcpHas</a:t>
            </a:r>
            <a:r>
              <a:rPr lang="fr-FR" dirty="0" smtClean="0"/>
              <a:t>: HAS-</a:t>
            </a:r>
            <a:r>
              <a:rPr lang="fr-FR" dirty="0" err="1" smtClean="0"/>
              <a:t>based</a:t>
            </a:r>
            <a:r>
              <a:rPr lang="fr-FR" dirty="0" smtClean="0"/>
              <a:t> TCP Congestion Control Variant</a:t>
            </a:r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Conclusion and Future </a:t>
            </a:r>
            <a:r>
              <a:rPr lang="fr-FR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Work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pic>
        <p:nvPicPr>
          <p:cNvPr id="6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/>
        </p:nvGraphicFramePr>
        <p:xfrm>
          <a:off x="379566" y="559756"/>
          <a:ext cx="8428020" cy="5606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Ellipse 13"/>
          <p:cNvSpPr/>
          <p:nvPr/>
        </p:nvSpPr>
        <p:spPr>
          <a:xfrm>
            <a:off x="99060" y="857241"/>
            <a:ext cx="5326955" cy="51326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1270000" dist="2540000" dir="21540000" sx="200000" sy="2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3508237" y="899325"/>
            <a:ext cx="5331153" cy="5136041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1270000" dist="2540000" dir="21540000" sx="200000" sy="2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Motivation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312517" y="3375835"/>
            <a:ext cx="22687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rgbClr val="C00000"/>
                </a:solidFill>
              </a:rPr>
              <a:t>ssthresh</a:t>
            </a:r>
            <a:r>
              <a:rPr lang="fr-FR" sz="1600" b="1" dirty="0" smtClean="0">
                <a:solidFill>
                  <a:srgbClr val="C00000"/>
                </a:solidFill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</a:rPr>
              <a:t>positionning</a:t>
            </a:r>
            <a:r>
              <a:rPr lang="fr-FR" sz="1600" b="1" dirty="0" smtClean="0">
                <a:solidFill>
                  <a:srgbClr val="C00000"/>
                </a:solidFill>
              </a:rPr>
              <a:t> </a:t>
            </a:r>
            <a:r>
              <a:rPr lang="fr-FR" sz="1600" b="1" dirty="0" err="1" smtClean="0">
                <a:solidFill>
                  <a:srgbClr val="000099"/>
                </a:solidFill>
              </a:rPr>
              <a:t>should</a:t>
            </a:r>
            <a:r>
              <a:rPr lang="fr-FR" sz="1600" b="1" dirty="0" smtClean="0">
                <a:solidFill>
                  <a:srgbClr val="000099"/>
                </a:solidFill>
              </a:rPr>
              <a:t> </a:t>
            </a:r>
            <a:r>
              <a:rPr lang="fr-FR" sz="1600" b="1" dirty="0" err="1" smtClean="0">
                <a:solidFill>
                  <a:srgbClr val="000099"/>
                </a:solidFill>
              </a:rPr>
              <a:t>be</a:t>
            </a:r>
            <a:r>
              <a:rPr lang="fr-FR" sz="1600" b="1" dirty="0" smtClean="0">
                <a:solidFill>
                  <a:srgbClr val="000099"/>
                </a:solidFill>
              </a:rPr>
              <a:t> </a:t>
            </a:r>
            <a:r>
              <a:rPr lang="fr-FR" sz="1600" b="1" dirty="0" err="1" smtClean="0">
                <a:solidFill>
                  <a:srgbClr val="000099"/>
                </a:solidFill>
              </a:rPr>
              <a:t>optimized</a:t>
            </a:r>
            <a:endParaRPr lang="fr-FR" sz="1600" b="1" dirty="0" smtClean="0">
              <a:solidFill>
                <a:srgbClr val="000099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000099"/>
                </a:solidFill>
              </a:rPr>
              <a:t>(convergence speed </a:t>
            </a:r>
          </a:p>
          <a:p>
            <a:pPr algn="ctr"/>
            <a:r>
              <a:rPr lang="fr-FR" sz="1400" b="1" dirty="0" smtClean="0">
                <a:solidFill>
                  <a:srgbClr val="000099"/>
                </a:solidFill>
              </a:rPr>
              <a:t>+</a:t>
            </a:r>
          </a:p>
          <a:p>
            <a:pPr algn="ctr"/>
            <a:r>
              <a:rPr lang="fr-FR" sz="1400" b="1" dirty="0" smtClean="0">
                <a:solidFill>
                  <a:srgbClr val="000099"/>
                </a:solidFill>
              </a:rPr>
              <a:t> congestion rate)</a:t>
            </a:r>
            <a:endParaRPr lang="fr-FR" sz="1400" b="1" dirty="0">
              <a:solidFill>
                <a:srgbClr val="000099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38395" y="2300410"/>
            <a:ext cx="2268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C00000"/>
                </a:solidFill>
              </a:rPr>
              <a:t>Congestion </a:t>
            </a:r>
          </a:p>
          <a:p>
            <a:pPr algn="ctr"/>
            <a:r>
              <a:rPr lang="fr-FR" sz="1600" b="1" dirty="0" err="1" smtClean="0">
                <a:solidFill>
                  <a:srgbClr val="C00000"/>
                </a:solidFill>
              </a:rPr>
              <a:t>window</a:t>
            </a:r>
            <a:r>
              <a:rPr lang="fr-FR" sz="1600" b="1" dirty="0" smtClean="0">
                <a:solidFill>
                  <a:srgbClr val="C00000"/>
                </a:solidFill>
              </a:rPr>
              <a:t> validation </a:t>
            </a:r>
            <a:r>
              <a:rPr lang="fr-FR" sz="1600" b="1" dirty="0" err="1" smtClean="0">
                <a:solidFill>
                  <a:srgbClr val="000099"/>
                </a:solidFill>
              </a:rPr>
              <a:t>reduces</a:t>
            </a:r>
            <a:r>
              <a:rPr lang="fr-FR" sz="1600" b="1" dirty="0" smtClean="0">
                <a:solidFill>
                  <a:srgbClr val="000099"/>
                </a:solidFill>
              </a:rPr>
              <a:t> </a:t>
            </a:r>
            <a:r>
              <a:rPr lang="fr-FR" sz="1600" b="1" dirty="0" err="1" smtClean="0">
                <a:solidFill>
                  <a:srgbClr val="000099"/>
                </a:solidFill>
              </a:rPr>
              <a:t>QoE</a:t>
            </a:r>
            <a:r>
              <a:rPr lang="fr-FR" sz="1600" b="1" dirty="0" smtClean="0">
                <a:solidFill>
                  <a:srgbClr val="000099"/>
                </a:solidFill>
              </a:rPr>
              <a:t> and </a:t>
            </a:r>
            <a:r>
              <a:rPr lang="fr-FR" sz="1600" b="1" dirty="0" err="1" smtClean="0">
                <a:solidFill>
                  <a:srgbClr val="000099"/>
                </a:solidFill>
              </a:rPr>
              <a:t>QoS</a:t>
            </a:r>
            <a:endParaRPr lang="fr-FR" sz="1600" b="1" dirty="0">
              <a:solidFill>
                <a:srgbClr val="000099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69387" y="1746206"/>
            <a:ext cx="2268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Contribution 2</a:t>
            </a:r>
            <a:endParaRPr lang="fr-F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Picture 142" descr="http://www.berchem.irisnet.be/berchem-sainte-agathe/panneau%20attention%20carre.png/image_previe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3254" y="2120847"/>
            <a:ext cx="221109" cy="22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2" descr="http://www.berchem.irisnet.be/berchem-sainte-agathe/panneau%20attention%20carre.png/image_previe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0333" y="3206482"/>
            <a:ext cx="221109" cy="22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cteur droit avec flèche 16"/>
          <p:cNvCxnSpPr/>
          <p:nvPr/>
        </p:nvCxnSpPr>
        <p:spPr>
          <a:xfrm>
            <a:off x="4317504" y="4632819"/>
            <a:ext cx="31800" cy="1091819"/>
          </a:xfrm>
          <a:prstGeom prst="straightConnector1">
            <a:avLst/>
          </a:prstGeom>
          <a:ln>
            <a:solidFill>
              <a:srgbClr val="000099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849702" y="5724638"/>
            <a:ext cx="7289321" cy="769441"/>
          </a:xfrm>
          <a:prstGeom prst="rect">
            <a:avLst/>
          </a:prstGeom>
          <a:ln w="19050" cap="rnd" cmpd="sng">
            <a:solidFill>
              <a:srgbClr val="000099"/>
            </a:solidFill>
            <a:prstDash val="solid"/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3300"/>
                </a:solidFill>
              </a:rPr>
              <a:t>TcpHAS</a:t>
            </a:r>
            <a:r>
              <a:rPr lang="en-US" b="1" dirty="0" smtClean="0">
                <a:solidFill>
                  <a:srgbClr val="FF3300"/>
                </a:solidFill>
              </a:rPr>
              <a:t>: HAS-Based Congestion Control Variant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Server-based Shaping Method implemented in TCP layer</a:t>
            </a:r>
            <a:endParaRPr lang="en-US" sz="2000" b="1" dirty="0">
              <a:solidFill>
                <a:schemeClr val="tx2"/>
              </a:solidFill>
            </a:endParaRPr>
          </a:p>
        </p:txBody>
      </p:sp>
      <p:cxnSp>
        <p:nvCxnSpPr>
          <p:cNvPr id="22" name="Forme 21"/>
          <p:cNvCxnSpPr>
            <a:endCxn id="19" idx="3"/>
          </p:cNvCxnSpPr>
          <p:nvPr/>
        </p:nvCxnSpPr>
        <p:spPr>
          <a:xfrm rot="16200000" flipH="1">
            <a:off x="7085681" y="5056017"/>
            <a:ext cx="1226808" cy="879876"/>
          </a:xfrm>
          <a:prstGeom prst="bentConnector4">
            <a:avLst>
              <a:gd name="adj1" fmla="val 34320"/>
              <a:gd name="adj2" fmla="val 125981"/>
            </a:avLst>
          </a:prstGeom>
          <a:ln>
            <a:solidFill>
              <a:srgbClr val="000099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Forme 22"/>
          <p:cNvCxnSpPr/>
          <p:nvPr/>
        </p:nvCxnSpPr>
        <p:spPr>
          <a:xfrm rot="5400000">
            <a:off x="785538" y="4972592"/>
            <a:ext cx="1072922" cy="944593"/>
          </a:xfrm>
          <a:prstGeom prst="bentConnector4">
            <a:avLst>
              <a:gd name="adj1" fmla="val 39243"/>
              <a:gd name="adj2" fmla="val 124201"/>
            </a:avLst>
          </a:prstGeom>
          <a:ln>
            <a:solidFill>
              <a:srgbClr val="000099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27" name="ZoneTexte 26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sp>
        <p:nvSpPr>
          <p:cNvPr id="21" name="Rectangle 20"/>
          <p:cNvSpPr/>
          <p:nvPr/>
        </p:nvSpPr>
        <p:spPr>
          <a:xfrm>
            <a:off x="751070" y="1667003"/>
            <a:ext cx="312594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300" b="1" dirty="0" smtClean="0">
                <a:solidFill>
                  <a:schemeClr val="bg1"/>
                </a:solidFill>
                <a:latin typeface="+mn-lt"/>
              </a:rPr>
              <a:t>TCP Congestion Control Algorithm </a:t>
            </a:r>
          </a:p>
          <a:p>
            <a:pPr lvl="0" algn="ctr"/>
            <a:r>
              <a:rPr lang="en-US" sz="2300" b="1" dirty="0" smtClean="0">
                <a:solidFill>
                  <a:schemeClr val="bg1"/>
                </a:solidFill>
                <a:latin typeface="+mn-lt"/>
              </a:rPr>
              <a:t>in HAS server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6131" y="297238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   - is aggressive</a:t>
            </a:r>
            <a:endParaRPr lang="en-US" b="1" dirty="0" smtClean="0">
              <a:solidFill>
                <a:schemeClr val="bg1"/>
              </a:solidFill>
              <a:latin typeface="+mn-lt"/>
            </a:endParaRPr>
          </a:p>
          <a:p>
            <a:pPr lvl="0"/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   - maximizes BW occupancy</a:t>
            </a:r>
          </a:p>
          <a:p>
            <a:pPr lvl="0"/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   - is independent to video </a:t>
            </a:r>
          </a:p>
          <a:p>
            <a:pPr lvl="0"/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	encoding bitrates</a:t>
            </a:r>
          </a:p>
          <a:p>
            <a:pPr lvl="0"/>
            <a:r>
              <a:rPr lang="en-US" sz="1600" b="1" dirty="0" smtClean="0">
                <a:solidFill>
                  <a:srgbClr val="C00000"/>
                </a:solidFill>
                <a:latin typeface="+mn-lt"/>
                <a:sym typeface="Wingdings" pitchFamily="2" charset="2"/>
              </a:rPr>
              <a:t>     </a:t>
            </a:r>
          </a:p>
          <a:p>
            <a:pPr lvl="0"/>
            <a:r>
              <a:rPr lang="en-US" sz="1600" b="1" dirty="0" smtClean="0">
                <a:solidFill>
                  <a:srgbClr val="C00000"/>
                </a:solidFill>
                <a:latin typeface="+mn-lt"/>
                <a:sym typeface="Wingdings" pitchFamily="2" charset="2"/>
              </a:rPr>
              <a:t>      not well-adapted to HAS</a:t>
            </a:r>
            <a:endParaRPr lang="en-US" sz="1600" b="1" dirty="0" smtClean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7" grpId="0"/>
      <p:bldP spid="8" grpId="0"/>
      <p:bldP spid="11" grpId="0"/>
      <p:bldP spid="19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TcpHas</a:t>
            </a:r>
            <a:r>
              <a:rPr lang="fr-FR" dirty="0" smtClean="0"/>
              <a:t> </a:t>
            </a: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pic>
        <p:nvPicPr>
          <p:cNvPr id="6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pic>
        <p:nvPicPr>
          <p:cNvPr id="12290" name="Picture 2" descr="C:\Users\ngtd5579\Downloads\Rapport de thèse Latex\Rapport de thèse Latex\figures\TcpHas_concep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2580" y="2026688"/>
            <a:ext cx="5605780" cy="3634998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586740" y="6079836"/>
            <a:ext cx="810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Figure 11: </a:t>
            </a:r>
            <a:r>
              <a:rPr lang="fr-FR" sz="2000" dirty="0" smtClean="0"/>
              <a:t>Basic </a:t>
            </a:r>
            <a:r>
              <a:rPr lang="fr-FR" sz="2000" dirty="0" err="1" smtClean="0"/>
              <a:t>idea</a:t>
            </a:r>
            <a:r>
              <a:rPr lang="fr-FR" sz="2000" dirty="0" smtClean="0"/>
              <a:t> of </a:t>
            </a:r>
            <a:r>
              <a:rPr lang="fr-FR" sz="2000" dirty="0" err="1" smtClean="0"/>
              <a:t>TcpHas</a:t>
            </a:r>
            <a:endParaRPr lang="fr-FR" sz="2000" dirty="0"/>
          </a:p>
        </p:txBody>
      </p:sp>
      <p:sp>
        <p:nvSpPr>
          <p:cNvPr id="10" name="Rectangle 9"/>
          <p:cNvSpPr/>
          <p:nvPr/>
        </p:nvSpPr>
        <p:spPr>
          <a:xfrm>
            <a:off x="1592580" y="4299815"/>
            <a:ext cx="5633076" cy="10031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 rot="5400000">
            <a:off x="70472" y="3608754"/>
            <a:ext cx="3697390" cy="408477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050586" y="2053985"/>
            <a:ext cx="2927133" cy="1357968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683043" y="4427422"/>
            <a:ext cx="4233073" cy="376603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177998" y="4817673"/>
            <a:ext cx="6645082" cy="1001347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639722" y="3425601"/>
            <a:ext cx="2927133" cy="846918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884455" y="2190465"/>
            <a:ext cx="2938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fr-FR" dirty="0" smtClean="0">
                <a:solidFill>
                  <a:srgbClr val="FF0000"/>
                </a:solidFill>
              </a:rPr>
              <a:t>1. </a:t>
            </a:r>
            <a:r>
              <a:rPr lang="fr-FR" dirty="0" smtClean="0">
                <a:solidFill>
                  <a:srgbClr val="336699"/>
                </a:solidFill>
              </a:rPr>
              <a:t>How </a:t>
            </a:r>
            <a:r>
              <a:rPr lang="fr-FR" dirty="0" err="1" smtClean="0">
                <a:solidFill>
                  <a:srgbClr val="336699"/>
                </a:solidFill>
              </a:rPr>
              <a:t>is</a:t>
            </a:r>
            <a:r>
              <a:rPr lang="fr-FR" dirty="0" smtClean="0">
                <a:solidFill>
                  <a:srgbClr val="336699"/>
                </a:solidFill>
              </a:rPr>
              <a:t> </a:t>
            </a:r>
            <a:r>
              <a:rPr lang="fr-FR" dirty="0" err="1" smtClean="0">
                <a:solidFill>
                  <a:srgbClr val="336699"/>
                </a:solidFill>
              </a:rPr>
              <a:t>configured</a:t>
            </a:r>
            <a:r>
              <a:rPr lang="fr-FR" dirty="0" smtClean="0">
                <a:solidFill>
                  <a:srgbClr val="336699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?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754695" y="3589372"/>
            <a:ext cx="2945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fr-FR" dirty="0" smtClean="0">
                <a:solidFill>
                  <a:srgbClr val="FF0000"/>
                </a:solidFill>
              </a:rPr>
              <a:t>2</a:t>
            </a:r>
            <a:r>
              <a:rPr lang="fr-FR" dirty="0" smtClean="0">
                <a:solidFill>
                  <a:srgbClr val="336699"/>
                </a:solidFill>
              </a:rPr>
              <a:t>. Update </a:t>
            </a:r>
            <a:r>
              <a:rPr lang="fr-FR" dirty="0" err="1" smtClean="0">
                <a:solidFill>
                  <a:srgbClr val="336699"/>
                </a:solidFill>
              </a:rPr>
              <a:t>frequency</a:t>
            </a:r>
            <a:r>
              <a:rPr lang="fr-FR" dirty="0" smtClean="0">
                <a:solidFill>
                  <a:srgbClr val="336699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?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028923" y="5688984"/>
            <a:ext cx="2396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fr-FR" dirty="0" smtClean="0">
                <a:solidFill>
                  <a:srgbClr val="FF0000"/>
                </a:solidFill>
              </a:rPr>
              <a:t>3. </a:t>
            </a:r>
            <a:r>
              <a:rPr lang="fr-FR" i="1" dirty="0" err="1" smtClean="0">
                <a:solidFill>
                  <a:srgbClr val="336699"/>
                </a:solidFill>
              </a:rPr>
              <a:t>ssthresh</a:t>
            </a:r>
            <a:r>
              <a:rPr lang="fr-FR" dirty="0" smtClean="0">
                <a:solidFill>
                  <a:srgbClr val="336699"/>
                </a:solidFill>
              </a:rPr>
              <a:t> value</a:t>
            </a:r>
            <a:r>
              <a:rPr lang="fr-FR" dirty="0" smtClean="0">
                <a:solidFill>
                  <a:srgbClr val="FF0000"/>
                </a:solidFill>
              </a:rPr>
              <a:t>?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218289" y="5663960"/>
            <a:ext cx="203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fr-FR" dirty="0" smtClean="0">
                <a:solidFill>
                  <a:srgbClr val="FF0000"/>
                </a:solidFill>
              </a:rPr>
              <a:t>4. </a:t>
            </a:r>
            <a:r>
              <a:rPr lang="fr-FR" i="1" dirty="0" err="1" smtClean="0">
                <a:solidFill>
                  <a:srgbClr val="336699"/>
                </a:solidFill>
              </a:rPr>
              <a:t>cwnd</a:t>
            </a:r>
            <a:r>
              <a:rPr lang="fr-FR" dirty="0" smtClean="0">
                <a:solidFill>
                  <a:srgbClr val="336699"/>
                </a:solidFill>
              </a:rPr>
              <a:t> value</a:t>
            </a:r>
            <a:r>
              <a:rPr lang="fr-FR" dirty="0" smtClean="0">
                <a:solidFill>
                  <a:srgbClr val="FF0000"/>
                </a:solidFill>
              </a:rPr>
              <a:t>?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447751" y="1364690"/>
            <a:ext cx="3452938" cy="400110"/>
          </a:xfrm>
          <a:prstGeom prst="rect">
            <a:avLst/>
          </a:prstGeom>
          <a:noFill/>
          <a:ln w="28575">
            <a:solidFill>
              <a:srgbClr val="FF66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3300"/>
                </a:solidFill>
              </a:rPr>
              <a:t>available video quality levels</a:t>
            </a:r>
            <a:endParaRPr lang="en-US" sz="2000" b="1" dirty="0">
              <a:solidFill>
                <a:srgbClr val="FF3300"/>
              </a:solidFill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830580" y="1964297"/>
            <a:ext cx="7870114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1460892" y="2053985"/>
            <a:ext cx="0" cy="402585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1460892" y="1255713"/>
            <a:ext cx="0" cy="70858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 rot="16200000">
            <a:off x="555383" y="3568742"/>
            <a:ext cx="1150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TCP layer</a:t>
            </a:r>
            <a:endParaRPr lang="fr-FR" sz="2000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0" y="1318802"/>
            <a:ext cx="1460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Application layer</a:t>
            </a:r>
            <a:endParaRPr lang="fr-FR" sz="2000" b="1" dirty="0"/>
          </a:p>
        </p:txBody>
      </p:sp>
      <p:cxnSp>
        <p:nvCxnSpPr>
          <p:cNvPr id="32" name="Forme 31"/>
          <p:cNvCxnSpPr>
            <a:stCxn id="20" idx="1"/>
            <a:endCxn id="15" idx="1"/>
          </p:cNvCxnSpPr>
          <p:nvPr/>
        </p:nvCxnSpPr>
        <p:spPr>
          <a:xfrm rot="10800000" flipH="1" flipV="1">
            <a:off x="2447750" y="1564744"/>
            <a:ext cx="1191971" cy="2284315"/>
          </a:xfrm>
          <a:prstGeom prst="bentConnector3">
            <a:avLst>
              <a:gd name="adj1" fmla="val -19178"/>
            </a:avLst>
          </a:prstGeom>
          <a:ln>
            <a:solidFill>
              <a:srgbClr val="FF33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Forme 31"/>
          <p:cNvCxnSpPr>
            <a:stCxn id="20" idx="1"/>
          </p:cNvCxnSpPr>
          <p:nvPr/>
        </p:nvCxnSpPr>
        <p:spPr>
          <a:xfrm rot="10800000" flipH="1" flipV="1">
            <a:off x="2447750" y="1564745"/>
            <a:ext cx="602835" cy="3252928"/>
          </a:xfrm>
          <a:prstGeom prst="bentConnector4">
            <a:avLst>
              <a:gd name="adj1" fmla="val -37921"/>
              <a:gd name="adj2" fmla="val 70277"/>
            </a:avLst>
          </a:prstGeom>
          <a:ln>
            <a:solidFill>
              <a:srgbClr val="FF33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Forme 31"/>
          <p:cNvCxnSpPr>
            <a:endCxn id="14" idx="0"/>
          </p:cNvCxnSpPr>
          <p:nvPr/>
        </p:nvCxnSpPr>
        <p:spPr>
          <a:xfrm>
            <a:off x="3050586" y="4285796"/>
            <a:ext cx="2449953" cy="531877"/>
          </a:xfrm>
          <a:prstGeom prst="bentConnector2">
            <a:avLst/>
          </a:prstGeom>
          <a:ln>
            <a:solidFill>
              <a:srgbClr val="FF33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 animBg="1"/>
      <p:bldP spid="29" grpId="0"/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3300"/>
                </a:solidFill>
              </a:rPr>
              <a:t>1. </a:t>
            </a:r>
            <a:r>
              <a:rPr lang="fr-FR" dirty="0" err="1" smtClean="0"/>
              <a:t>Bandwidth</a:t>
            </a:r>
            <a:r>
              <a:rPr lang="fr-FR" dirty="0" smtClean="0"/>
              <a:t> Estimation </a:t>
            </a:r>
            <a:r>
              <a:rPr lang="fr-FR" dirty="0" err="1" smtClean="0"/>
              <a:t>Scheme</a:t>
            </a:r>
            <a:r>
              <a:rPr lang="fr-FR" dirty="0" smtClean="0"/>
              <a:t> of TCP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pic>
        <p:nvPicPr>
          <p:cNvPr id="6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2183624" y="1398324"/>
            <a:ext cx="1775460" cy="1264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Bandwidth</a:t>
            </a:r>
            <a:r>
              <a:rPr lang="fr-FR" dirty="0" smtClean="0"/>
              <a:t> </a:t>
            </a:r>
            <a:r>
              <a:rPr lang="fr-FR" dirty="0" err="1" smtClean="0"/>
              <a:t>estimator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1170164" y="2007924"/>
            <a:ext cx="1013460" cy="76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959084" y="2000304"/>
            <a:ext cx="1013460" cy="76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748004" y="1992684"/>
            <a:ext cx="1013460" cy="76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1916" y="1585667"/>
            <a:ext cx="685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744" y="1373273"/>
            <a:ext cx="923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28272" y="2697924"/>
            <a:ext cx="3114222" cy="36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972544" y="1398324"/>
            <a:ext cx="1775460" cy="1264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pass</a:t>
            </a:r>
            <a:r>
              <a:rPr lang="fr-FR" dirty="0" smtClean="0"/>
              <a:t> </a:t>
            </a:r>
            <a:r>
              <a:rPr lang="fr-FR" dirty="0" err="1" smtClean="0"/>
              <a:t>filter</a:t>
            </a:r>
            <a:endParaRPr lang="fr-FR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72088" y="2985182"/>
            <a:ext cx="809270" cy="2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487606" y="1255713"/>
            <a:ext cx="5950424" cy="1955184"/>
          </a:xfrm>
          <a:prstGeom prst="rect">
            <a:avLst/>
          </a:prstGeom>
          <a:noFill/>
          <a:ln w="28575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169976" y="1360224"/>
            <a:ext cx="2788920" cy="1310404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99060" y="1558315"/>
            <a:ext cx="1487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ACK </a:t>
            </a:r>
            <a:r>
              <a:rPr lang="en-US" dirty="0" smtClean="0"/>
              <a:t>reception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972544" y="1373272"/>
            <a:ext cx="2424542" cy="128997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7465326" y="1371028"/>
            <a:ext cx="1042639" cy="990988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>
            <a:off x="3733771" y="4129710"/>
            <a:ext cx="0" cy="17251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2720311" y="4262148"/>
            <a:ext cx="1013460" cy="2648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2720311" y="4975871"/>
            <a:ext cx="1013460" cy="2648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860484" y="3898877"/>
            <a:ext cx="855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ACK</a:t>
            </a:r>
            <a:r>
              <a:rPr lang="fr-FR" baseline="-25000" dirty="0" err="1" smtClean="0"/>
              <a:t>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1774180" y="4663150"/>
            <a:ext cx="1062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ACK</a:t>
            </a:r>
            <a:r>
              <a:rPr lang="fr-FR" baseline="-25000" dirty="0" err="1" smtClean="0"/>
              <a:t>n</a:t>
            </a:r>
            <a:r>
              <a:rPr lang="fr-FR" baseline="-25000" dirty="0" smtClean="0"/>
              <a:t>+1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3733771" y="4296192"/>
            <a:ext cx="463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t</a:t>
            </a:r>
            <a:r>
              <a:rPr lang="fr-FR" baseline="-25000" dirty="0" err="1" smtClean="0"/>
              <a:t>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3774715" y="5009915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t</a:t>
            </a:r>
            <a:r>
              <a:rPr lang="fr-FR" baseline="-25000" dirty="0" err="1" smtClean="0"/>
              <a:t>n</a:t>
            </a:r>
            <a:r>
              <a:rPr lang="fr-FR" baseline="-25000" dirty="0" smtClean="0"/>
              <a:t>+1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3234811" y="3640749"/>
            <a:ext cx="118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336699"/>
                </a:solidFill>
              </a:rPr>
              <a:t>sender</a:t>
            </a:r>
            <a:endParaRPr lang="fr-FR" dirty="0">
              <a:solidFill>
                <a:srgbClr val="336699"/>
              </a:solidFill>
            </a:endParaRPr>
          </a:p>
        </p:txBody>
      </p:sp>
      <p:sp>
        <p:nvSpPr>
          <p:cNvPr id="38" name="Accolade ouvrante 37"/>
          <p:cNvSpPr/>
          <p:nvPr/>
        </p:nvSpPr>
        <p:spPr>
          <a:xfrm>
            <a:off x="2340354" y="1236966"/>
            <a:ext cx="383177" cy="2403783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2631299" y="1240092"/>
            <a:ext cx="17925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B050"/>
                </a:solidFill>
              </a:rPr>
              <a:t>Westwood</a:t>
            </a:r>
            <a:endParaRPr lang="fr-FR" dirty="0" smtClean="0">
              <a:solidFill>
                <a:srgbClr val="00B050"/>
              </a:solidFill>
            </a:endParaRPr>
          </a:p>
          <a:p>
            <a:endParaRPr lang="fr-FR" dirty="0" smtClean="0">
              <a:solidFill>
                <a:srgbClr val="00B050"/>
              </a:solidFill>
            </a:endParaRPr>
          </a:p>
          <a:p>
            <a:endParaRPr lang="fr-FR" sz="1400" dirty="0" smtClean="0">
              <a:solidFill>
                <a:srgbClr val="00B050"/>
              </a:solidFill>
            </a:endParaRPr>
          </a:p>
          <a:p>
            <a:r>
              <a:rPr lang="fr-FR" dirty="0" err="1" smtClean="0">
                <a:solidFill>
                  <a:srgbClr val="00B050"/>
                </a:solidFill>
              </a:rPr>
              <a:t>Westwood</a:t>
            </a:r>
            <a:r>
              <a:rPr lang="fr-FR" dirty="0" smtClean="0">
                <a:solidFill>
                  <a:srgbClr val="00B050"/>
                </a:solidFill>
              </a:rPr>
              <a:t>+</a:t>
            </a:r>
          </a:p>
          <a:p>
            <a:endParaRPr lang="fr-FR" dirty="0" smtClean="0">
              <a:solidFill>
                <a:srgbClr val="00B050"/>
              </a:solidFill>
            </a:endParaRPr>
          </a:p>
          <a:p>
            <a:endParaRPr lang="fr-FR" sz="1400" dirty="0" smtClean="0">
              <a:solidFill>
                <a:srgbClr val="00B050"/>
              </a:solidFill>
            </a:endParaRPr>
          </a:p>
          <a:p>
            <a:r>
              <a:rPr lang="fr-FR" dirty="0" smtClean="0">
                <a:solidFill>
                  <a:srgbClr val="00B050"/>
                </a:solidFill>
              </a:rPr>
              <a:t>TIBET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50243" y="2194599"/>
            <a:ext cx="1792504" cy="503325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2704475" y="3065300"/>
            <a:ext cx="1792504" cy="503325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2744819" y="1236966"/>
            <a:ext cx="1792504" cy="503325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1632" y="1145917"/>
            <a:ext cx="2095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37323" y="4386382"/>
            <a:ext cx="2419736" cy="85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42" descr="http://www.berchem.irisnet.be/berchem-sainte-agathe/panneau%20attention%20carre.png/image_previe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6768" y="1061177"/>
            <a:ext cx="566526" cy="56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ZoneTexte 45"/>
          <p:cNvSpPr txBox="1"/>
          <p:nvPr/>
        </p:nvSpPr>
        <p:spPr>
          <a:xfrm>
            <a:off x="6224369" y="1032601"/>
            <a:ext cx="2341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alibri" pitchFamily="34" charset="0"/>
              </a:rPr>
              <a:t>ACK compression</a:t>
            </a:r>
          </a:p>
          <a:p>
            <a:r>
              <a:rPr lang="fr-FR" dirty="0" smtClean="0">
                <a:solidFill>
                  <a:srgbClr val="FF0000"/>
                </a:solidFill>
                <a:latin typeface="Calibri" pitchFamily="34" charset="0"/>
              </a:rPr>
              <a:t>ACK </a:t>
            </a:r>
            <a:r>
              <a:rPr lang="fr-FR" dirty="0" err="1" smtClean="0">
                <a:solidFill>
                  <a:srgbClr val="FF0000"/>
                </a:solidFill>
                <a:latin typeface="Calibri" pitchFamily="34" charset="0"/>
              </a:rPr>
              <a:t>clustering</a:t>
            </a:r>
            <a:endParaRPr lang="fr-FR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94507" y="4365186"/>
            <a:ext cx="1694557" cy="75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59907" y="2140044"/>
            <a:ext cx="1381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1" name="Connecteur droit 70"/>
          <p:cNvCxnSpPr/>
          <p:nvPr/>
        </p:nvCxnSpPr>
        <p:spPr>
          <a:xfrm>
            <a:off x="3736991" y="4146215"/>
            <a:ext cx="0" cy="17251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>
            <a:off x="2723531" y="4278653"/>
            <a:ext cx="1013460" cy="2648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>
            <a:off x="2723531" y="4992376"/>
            <a:ext cx="1013460" cy="2648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1863704" y="3915382"/>
            <a:ext cx="855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ACK</a:t>
            </a:r>
            <a:r>
              <a:rPr lang="fr-FR" baseline="-25000" dirty="0" err="1" smtClean="0"/>
              <a:t>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5" name="Rectangle 74"/>
          <p:cNvSpPr/>
          <p:nvPr/>
        </p:nvSpPr>
        <p:spPr>
          <a:xfrm>
            <a:off x="1777400" y="4665367"/>
            <a:ext cx="1064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ACK</a:t>
            </a:r>
            <a:r>
              <a:rPr lang="fr-FR" baseline="-25000" dirty="0" err="1" smtClean="0"/>
              <a:t>n</a:t>
            </a:r>
            <a:r>
              <a:rPr lang="fr-FR" baseline="-25000" dirty="0" smtClean="0"/>
              <a:t>+X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6" name="Rectangle 75"/>
          <p:cNvSpPr/>
          <p:nvPr/>
        </p:nvSpPr>
        <p:spPr>
          <a:xfrm>
            <a:off x="4076360" y="4695930"/>
            <a:ext cx="722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RTT </a:t>
            </a:r>
            <a:endParaRPr lang="fr-FR" dirty="0"/>
          </a:p>
        </p:txBody>
      </p:sp>
      <p:sp>
        <p:nvSpPr>
          <p:cNvPr id="77" name="ZoneTexte 76"/>
          <p:cNvSpPr txBox="1"/>
          <p:nvPr/>
        </p:nvSpPr>
        <p:spPr>
          <a:xfrm>
            <a:off x="3238031" y="3657254"/>
            <a:ext cx="118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336699"/>
                </a:solidFill>
              </a:rPr>
              <a:t>sender</a:t>
            </a:r>
            <a:endParaRPr lang="fr-FR" dirty="0">
              <a:solidFill>
                <a:srgbClr val="336699"/>
              </a:solidFill>
            </a:endParaRPr>
          </a:p>
        </p:txBody>
      </p:sp>
      <p:cxnSp>
        <p:nvCxnSpPr>
          <p:cNvPr id="78" name="Connecteur droit avec flèche 77"/>
          <p:cNvCxnSpPr/>
          <p:nvPr/>
        </p:nvCxnSpPr>
        <p:spPr>
          <a:xfrm>
            <a:off x="3959084" y="4576310"/>
            <a:ext cx="0" cy="7137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>
            <a:off x="2745136" y="4431053"/>
            <a:ext cx="1013460" cy="2648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>
            <a:off x="2690187" y="4616797"/>
            <a:ext cx="1013460" cy="2648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>
            <a:off x="2704475" y="4802541"/>
            <a:ext cx="1013460" cy="2648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5438494" y="2011049"/>
            <a:ext cx="3627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 smtClean="0">
                <a:solidFill>
                  <a:srgbClr val="00B050"/>
                </a:solidFill>
                <a:latin typeface="Calibri" pitchFamily="34" charset="0"/>
              </a:rPr>
              <a:t>reduces</a:t>
            </a:r>
            <a:r>
              <a:rPr lang="fr-FR" sz="2000" dirty="0" smtClean="0">
                <a:solidFill>
                  <a:srgbClr val="00B050"/>
                </a:solidFill>
                <a:latin typeface="Calibri" pitchFamily="34" charset="0"/>
              </a:rPr>
              <a:t> ACK compression </a:t>
            </a:r>
            <a:r>
              <a:rPr lang="fr-FR" sz="2000" dirty="0" err="1" smtClean="0">
                <a:solidFill>
                  <a:srgbClr val="00B050"/>
                </a:solidFill>
                <a:latin typeface="Calibri" pitchFamily="34" charset="0"/>
              </a:rPr>
              <a:t>effect</a:t>
            </a:r>
            <a:endParaRPr lang="fr-FR" sz="2000" dirty="0" smtClean="0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fr-FR" sz="2000" dirty="0" err="1" smtClean="0">
                <a:solidFill>
                  <a:srgbClr val="00B050"/>
                </a:solidFill>
                <a:latin typeface="Calibri" pitchFamily="34" charset="0"/>
              </a:rPr>
              <a:t>reduces</a:t>
            </a:r>
            <a:r>
              <a:rPr lang="fr-FR" sz="2000" dirty="0" smtClean="0">
                <a:solidFill>
                  <a:srgbClr val="00B050"/>
                </a:solidFill>
                <a:latin typeface="Calibri" pitchFamily="34" charset="0"/>
              </a:rPr>
              <a:t> ACK </a:t>
            </a:r>
            <a:r>
              <a:rPr lang="fr-FR" sz="2000" dirty="0" err="1" smtClean="0">
                <a:solidFill>
                  <a:srgbClr val="00B050"/>
                </a:solidFill>
                <a:latin typeface="Calibri" pitchFamily="34" charset="0"/>
              </a:rPr>
              <a:t>clustering</a:t>
            </a:r>
            <a:r>
              <a:rPr lang="fr-FR" sz="2000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fr-FR" sz="2000" dirty="0" err="1" smtClean="0">
                <a:solidFill>
                  <a:srgbClr val="00B050"/>
                </a:solidFill>
                <a:latin typeface="Calibri" pitchFamily="34" charset="0"/>
              </a:rPr>
              <a:t>effect</a:t>
            </a:r>
            <a:endParaRPr lang="fr-FR" sz="2000" dirty="0" smtClean="0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fr-FR" sz="2000" dirty="0" err="1" smtClean="0">
                <a:solidFill>
                  <a:srgbClr val="FF0000"/>
                </a:solidFill>
                <a:latin typeface="Calibri" pitchFamily="34" charset="0"/>
              </a:rPr>
              <a:t>is</a:t>
            </a:r>
            <a:r>
              <a:rPr lang="fr-FR" sz="2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Calibri" pitchFamily="34" charset="0"/>
              </a:rPr>
              <a:t>dependent</a:t>
            </a:r>
            <a:r>
              <a:rPr lang="fr-FR" sz="2000" dirty="0" smtClean="0">
                <a:solidFill>
                  <a:srgbClr val="FF0000"/>
                </a:solidFill>
                <a:latin typeface="Calibri" pitchFamily="34" charset="0"/>
              </a:rPr>
              <a:t> to </a:t>
            </a:r>
            <a:r>
              <a:rPr lang="fr-FR" sz="2000" i="1" dirty="0" smtClean="0">
                <a:solidFill>
                  <a:srgbClr val="FF0000"/>
                </a:solidFill>
                <a:latin typeface="Calibri" pitchFamily="34" charset="0"/>
              </a:rPr>
              <a:t>min(</a:t>
            </a:r>
            <a:r>
              <a:rPr lang="fr-FR" sz="2000" i="1" dirty="0" err="1" smtClean="0">
                <a:solidFill>
                  <a:srgbClr val="FF0000"/>
                </a:solidFill>
                <a:latin typeface="Calibri" pitchFamily="34" charset="0"/>
              </a:rPr>
              <a:t>rwnd,cwnd</a:t>
            </a:r>
            <a:r>
              <a:rPr lang="fr-FR" sz="2000" i="1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  <a:endParaRPr lang="fr-FR" sz="20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3" name="Picture 142" descr="http://www.berchem.irisnet.be/berchem-sainte-agathe/panneau%20attention%20carre.png/image_previe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0729" y="2627713"/>
            <a:ext cx="313271" cy="31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67167" y="3102859"/>
            <a:ext cx="3044357" cy="56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56666" y="5717244"/>
            <a:ext cx="3718131" cy="6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96866" y="4686162"/>
            <a:ext cx="2095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7" name="Connecteur droit avec flèche 86"/>
          <p:cNvCxnSpPr/>
          <p:nvPr/>
        </p:nvCxnSpPr>
        <p:spPr>
          <a:xfrm>
            <a:off x="6081358" y="5302239"/>
            <a:ext cx="0" cy="3514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5134601" y="3616310"/>
            <a:ext cx="41751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 smtClean="0">
                <a:solidFill>
                  <a:srgbClr val="00B050"/>
                </a:solidFill>
                <a:latin typeface="Calibri" pitchFamily="34" charset="0"/>
              </a:rPr>
              <a:t>reduces</a:t>
            </a:r>
            <a:r>
              <a:rPr lang="fr-FR" sz="2000" dirty="0" smtClean="0">
                <a:solidFill>
                  <a:srgbClr val="00B050"/>
                </a:solidFill>
                <a:latin typeface="Calibri" pitchFamily="34" charset="0"/>
              </a:rPr>
              <a:t> ACK compression </a:t>
            </a:r>
            <a:r>
              <a:rPr lang="fr-FR" sz="2000" dirty="0" err="1" smtClean="0">
                <a:solidFill>
                  <a:srgbClr val="00B050"/>
                </a:solidFill>
                <a:latin typeface="Calibri" pitchFamily="34" charset="0"/>
              </a:rPr>
              <a:t>effect</a:t>
            </a:r>
            <a:endParaRPr lang="fr-FR" sz="2000" dirty="0" smtClean="0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fr-FR" sz="2000" dirty="0" err="1" smtClean="0">
                <a:solidFill>
                  <a:srgbClr val="00B050"/>
                </a:solidFill>
                <a:latin typeface="Calibri" pitchFamily="34" charset="0"/>
              </a:rPr>
              <a:t>reduces</a:t>
            </a:r>
            <a:r>
              <a:rPr lang="fr-FR" sz="2000" dirty="0" smtClean="0">
                <a:solidFill>
                  <a:srgbClr val="00B050"/>
                </a:solidFill>
                <a:latin typeface="Calibri" pitchFamily="34" charset="0"/>
              </a:rPr>
              <a:t> ACK </a:t>
            </a:r>
            <a:r>
              <a:rPr lang="fr-FR" sz="2000" dirty="0" err="1" smtClean="0">
                <a:solidFill>
                  <a:srgbClr val="00B050"/>
                </a:solidFill>
                <a:latin typeface="Calibri" pitchFamily="34" charset="0"/>
              </a:rPr>
              <a:t>clustering</a:t>
            </a:r>
            <a:r>
              <a:rPr lang="fr-FR" sz="2000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fr-FR" sz="2000" dirty="0" err="1" smtClean="0">
                <a:solidFill>
                  <a:srgbClr val="00B050"/>
                </a:solidFill>
                <a:latin typeface="Calibri" pitchFamily="34" charset="0"/>
              </a:rPr>
              <a:t>effect</a:t>
            </a:r>
            <a:endParaRPr lang="fr-FR" sz="2000" dirty="0" smtClean="0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fr-FR" sz="2000" dirty="0" err="1" smtClean="0">
                <a:solidFill>
                  <a:srgbClr val="00B050"/>
                </a:solidFill>
                <a:latin typeface="Calibri" pitchFamily="34" charset="0"/>
              </a:rPr>
              <a:t>is</a:t>
            </a:r>
            <a:r>
              <a:rPr lang="fr-FR" sz="2000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fr-FR" sz="2000" dirty="0" err="1" smtClean="0">
                <a:solidFill>
                  <a:srgbClr val="00B050"/>
                </a:solidFill>
                <a:latin typeface="Calibri" pitchFamily="34" charset="0"/>
              </a:rPr>
              <a:t>less</a:t>
            </a:r>
            <a:r>
              <a:rPr lang="fr-FR" sz="2000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fr-FR" sz="2000" dirty="0" err="1" smtClean="0">
                <a:solidFill>
                  <a:srgbClr val="00B050"/>
                </a:solidFill>
                <a:latin typeface="Calibri" pitchFamily="34" charset="0"/>
              </a:rPr>
              <a:t>dependent</a:t>
            </a:r>
            <a:r>
              <a:rPr lang="fr-FR" sz="2000" dirty="0" smtClean="0">
                <a:solidFill>
                  <a:srgbClr val="00B050"/>
                </a:solidFill>
                <a:latin typeface="Calibri" pitchFamily="34" charset="0"/>
              </a:rPr>
              <a:t> to </a:t>
            </a:r>
            <a:r>
              <a:rPr lang="fr-FR" sz="2000" i="1" dirty="0" smtClean="0">
                <a:solidFill>
                  <a:srgbClr val="00B050"/>
                </a:solidFill>
                <a:latin typeface="Calibri" pitchFamily="34" charset="0"/>
              </a:rPr>
              <a:t>min(</a:t>
            </a:r>
            <a:r>
              <a:rPr lang="fr-FR" sz="2000" i="1" dirty="0" err="1" smtClean="0">
                <a:solidFill>
                  <a:srgbClr val="00B050"/>
                </a:solidFill>
                <a:latin typeface="Calibri" pitchFamily="34" charset="0"/>
              </a:rPr>
              <a:t>rwnd,cwnd</a:t>
            </a:r>
            <a:r>
              <a:rPr lang="fr-FR" sz="2000" i="1" dirty="0" smtClean="0">
                <a:solidFill>
                  <a:srgbClr val="00B05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96" name="Rectangle 95"/>
          <p:cNvSpPr/>
          <p:nvPr/>
        </p:nvSpPr>
        <p:spPr>
          <a:xfrm>
            <a:off x="2690187" y="3102859"/>
            <a:ext cx="4057817" cy="568043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7" name="Connecteur droit avec flèche 96"/>
          <p:cNvCxnSpPr/>
          <p:nvPr/>
        </p:nvCxnSpPr>
        <p:spPr>
          <a:xfrm>
            <a:off x="6752339" y="4834170"/>
            <a:ext cx="38543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>
            <a:endCxn id="101" idx="1"/>
          </p:cNvCxnSpPr>
          <p:nvPr/>
        </p:nvCxnSpPr>
        <p:spPr>
          <a:xfrm>
            <a:off x="7081540" y="5186157"/>
            <a:ext cx="288250" cy="3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ZoneTexte 99"/>
          <p:cNvSpPr txBox="1"/>
          <p:nvPr/>
        </p:nvSpPr>
        <p:spPr>
          <a:xfrm>
            <a:off x="7067888" y="4571708"/>
            <a:ext cx="1655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low</a:t>
            </a:r>
            <a:r>
              <a:rPr lang="fr-FR" sz="2000" dirty="0" smtClean="0"/>
              <a:t>-</a:t>
            </a:r>
            <a:r>
              <a:rPr lang="fr-FR" sz="2000" dirty="0" err="1" smtClean="0"/>
              <a:t>pass</a:t>
            </a:r>
            <a:r>
              <a:rPr lang="fr-FR" sz="2000" dirty="0" smtClean="0"/>
              <a:t> </a:t>
            </a:r>
            <a:r>
              <a:rPr lang="fr-FR" sz="2000" dirty="0" err="1" smtClean="0"/>
              <a:t>filter</a:t>
            </a:r>
            <a:endParaRPr lang="fr-FR" sz="2000" dirty="0"/>
          </a:p>
        </p:txBody>
      </p:sp>
      <p:sp>
        <p:nvSpPr>
          <p:cNvPr id="101" name="ZoneTexte 100"/>
          <p:cNvSpPr txBox="1"/>
          <p:nvPr/>
        </p:nvSpPr>
        <p:spPr>
          <a:xfrm>
            <a:off x="7369790" y="4989582"/>
            <a:ext cx="1655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low</a:t>
            </a:r>
            <a:r>
              <a:rPr lang="fr-FR" sz="2000" dirty="0" smtClean="0"/>
              <a:t>-</a:t>
            </a:r>
            <a:r>
              <a:rPr lang="fr-FR" sz="2000" dirty="0" err="1" smtClean="0"/>
              <a:t>pass</a:t>
            </a:r>
            <a:r>
              <a:rPr lang="fr-FR" sz="2000" dirty="0" smtClean="0"/>
              <a:t> </a:t>
            </a:r>
            <a:r>
              <a:rPr lang="fr-FR" sz="2000" dirty="0" err="1" smtClean="0"/>
              <a:t>filter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9.3432E-7 L -0.21198 -9.3432E-7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4" grpId="0" animBg="1"/>
      <p:bldP spid="19" grpId="0" animBg="1"/>
      <p:bldP spid="20" grpId="0"/>
      <p:bldP spid="21" grpId="0" animBg="1"/>
      <p:bldP spid="22" grpId="0" animBg="1"/>
      <p:bldP spid="31" grpId="0"/>
      <p:bldP spid="31" grpId="1"/>
      <p:bldP spid="32" grpId="0"/>
      <p:bldP spid="32" grpId="1"/>
      <p:bldP spid="32" grpId="2"/>
      <p:bldP spid="33" grpId="0"/>
      <p:bldP spid="33" grpId="1"/>
      <p:bldP spid="33" grpId="2"/>
      <p:bldP spid="34" grpId="0"/>
      <p:bldP spid="34" grpId="1"/>
      <p:bldP spid="34" grpId="2"/>
      <p:bldP spid="36" grpId="0"/>
      <p:bldP spid="36" grpId="1"/>
      <p:bldP spid="38" grpId="0" animBg="1"/>
      <p:bldP spid="40" grpId="0"/>
      <p:bldP spid="39" grpId="1" animBg="1"/>
      <p:bldP spid="39" grpId="2" animBg="1"/>
      <p:bldP spid="41" grpId="1" animBg="1"/>
      <p:bldP spid="41" grpId="2" animBg="1"/>
      <p:bldP spid="42" grpId="1" animBg="1"/>
      <p:bldP spid="42" grpId="2" animBg="1"/>
      <p:bldP spid="46" grpId="0"/>
      <p:bldP spid="74" grpId="0"/>
      <p:bldP spid="74" grpId="1"/>
      <p:bldP spid="74" grpId="2"/>
      <p:bldP spid="75" grpId="0"/>
      <p:bldP spid="75" grpId="1"/>
      <p:bldP spid="76" grpId="0"/>
      <p:bldP spid="76" grpId="1"/>
      <p:bldP spid="77" grpId="0"/>
      <p:bldP spid="77" grpId="1"/>
      <p:bldP spid="77" grpId="2"/>
      <p:bldP spid="82" grpId="0"/>
      <p:bldP spid="93" grpId="0"/>
      <p:bldP spid="96" grpId="0" animBg="1"/>
      <p:bldP spid="100" grpId="0"/>
      <p:bldP spid="10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3300"/>
                </a:solidFill>
              </a:rPr>
              <a:t>2. </a:t>
            </a:r>
            <a:r>
              <a:rPr lang="fr-FR" dirty="0" smtClean="0"/>
              <a:t>Optimal </a:t>
            </a:r>
            <a:r>
              <a:rPr lang="fr-FR" dirty="0" err="1" smtClean="0"/>
              <a:t>quality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estimator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pic>
        <p:nvPicPr>
          <p:cNvPr id="6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1081" y="1132881"/>
            <a:ext cx="5291517" cy="269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10"/>
          <p:cNvCxnSpPr/>
          <p:nvPr/>
        </p:nvCxnSpPr>
        <p:spPr>
          <a:xfrm flipV="1">
            <a:off x="1035300" y="4708484"/>
            <a:ext cx="4937191" cy="13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1035300" y="5078152"/>
            <a:ext cx="4937191" cy="13648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1035300" y="5909487"/>
            <a:ext cx="4937191" cy="1364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849659" y="4697191"/>
            <a:ext cx="722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rgbClr val="000099"/>
                </a:solidFill>
              </a:rPr>
              <a:t>Bwe</a:t>
            </a:r>
            <a:endParaRPr lang="fr-FR" i="1" dirty="0">
              <a:solidFill>
                <a:srgbClr val="000099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601541" y="4272931"/>
            <a:ext cx="24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EncodingRate</a:t>
            </a:r>
            <a:r>
              <a:rPr lang="fr-FR" i="1" dirty="0" smtClean="0"/>
              <a:t>(i+1)</a:t>
            </a:r>
            <a:endParaRPr lang="fr-FR" i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5957871" y="5540991"/>
            <a:ext cx="2151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rgbClr val="336699"/>
                </a:solidFill>
              </a:rPr>
              <a:t>EncodingRate</a:t>
            </a:r>
            <a:r>
              <a:rPr lang="fr-FR" i="1" dirty="0" smtClean="0">
                <a:solidFill>
                  <a:srgbClr val="336699"/>
                </a:solidFill>
              </a:rPr>
              <a:t>(i)</a:t>
            </a:r>
            <a:endParaRPr lang="fr-FR" i="1" dirty="0">
              <a:solidFill>
                <a:srgbClr val="336699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5829279" y="5540991"/>
            <a:ext cx="2460482" cy="461665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1035300" y="4107983"/>
            <a:ext cx="0" cy="224836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524" y="3852210"/>
            <a:ext cx="1018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bitrate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6804486" y="5131560"/>
            <a:ext cx="1021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rgbClr val="FF3300"/>
                </a:solidFill>
              </a:rPr>
              <a:t>QLevel</a:t>
            </a:r>
            <a:endParaRPr lang="fr-FR" i="1" dirty="0">
              <a:solidFill>
                <a:srgbClr val="FF33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228" y="3821832"/>
            <a:ext cx="8396669" cy="2548806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pic>
        <p:nvPicPr>
          <p:cNvPr id="6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747713"/>
          </a:xfrm>
        </p:spPr>
        <p:txBody>
          <a:bodyPr/>
          <a:lstStyle/>
          <a:p>
            <a:r>
              <a:rPr lang="fr-FR" dirty="0" smtClean="0">
                <a:solidFill>
                  <a:srgbClr val="FF3300"/>
                </a:solidFill>
              </a:rPr>
              <a:t>3. </a:t>
            </a:r>
            <a:r>
              <a:rPr lang="fr-FR" dirty="0" err="1" smtClean="0"/>
              <a:t>Ssthresh</a:t>
            </a:r>
            <a:r>
              <a:rPr lang="fr-FR" dirty="0" smtClean="0"/>
              <a:t> modification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9117" y="1105591"/>
            <a:ext cx="6018094" cy="38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819421" y="6032483"/>
            <a:ext cx="7867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3300"/>
                </a:solidFill>
              </a:rPr>
              <a:t>*</a:t>
            </a:r>
            <a:r>
              <a:rPr lang="en-US" sz="1200" dirty="0" smtClean="0"/>
              <a:t>GHOBADI, M., CHENG, Y., JAIN, A., AND MATHIS, M. Trickle: Rate limiting </a:t>
            </a:r>
            <a:r>
              <a:rPr lang="en-US" sz="1200" dirty="0" err="1" smtClean="0"/>
              <a:t>youtube</a:t>
            </a:r>
            <a:r>
              <a:rPr lang="en-US" sz="1200" dirty="0" smtClean="0"/>
              <a:t> video streaming. In </a:t>
            </a:r>
            <a:r>
              <a:rPr lang="en-US" sz="1200" dirty="0" err="1" smtClean="0"/>
              <a:t>Usenix</a:t>
            </a:r>
            <a:r>
              <a:rPr lang="en-US" sz="1200" dirty="0" smtClean="0"/>
              <a:t> Annual Technical Conference (2012), pp. 191–196</a:t>
            </a:r>
            <a:endParaRPr lang="fr-FR" sz="1200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7331406" y="1434048"/>
            <a:ext cx="0" cy="682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988078" y="2035002"/>
            <a:ext cx="485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Shaping rate </a:t>
            </a:r>
            <a:r>
              <a:rPr lang="en-US" sz="1800" dirty="0" smtClean="0">
                <a:solidFill>
                  <a:srgbClr val="FF3300"/>
                </a:solidFill>
                <a:latin typeface="+mn-lt"/>
              </a:rPr>
              <a:t>20% </a:t>
            </a:r>
            <a:r>
              <a:rPr lang="en-US" sz="1800" dirty="0" smtClean="0">
                <a:latin typeface="+mn-lt"/>
              </a:rPr>
              <a:t>higher than encoding rate </a:t>
            </a:r>
            <a:r>
              <a:rPr lang="fr-FR" sz="1800" dirty="0" smtClean="0">
                <a:solidFill>
                  <a:srgbClr val="FF3300"/>
                </a:solidFill>
                <a:latin typeface="+mn-lt"/>
              </a:rPr>
              <a:t>*</a:t>
            </a:r>
            <a:endParaRPr lang="fr-FR" sz="1800" dirty="0">
              <a:solidFill>
                <a:srgbClr val="FF3300"/>
              </a:solidFill>
              <a:latin typeface="+mn-lt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6206889" y="1447696"/>
            <a:ext cx="0" cy="3041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570958" y="1704170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Inspired from </a:t>
            </a:r>
            <a:r>
              <a:rPr lang="en-US" sz="1800" dirty="0" smtClean="0">
                <a:solidFill>
                  <a:srgbClr val="FF3300"/>
                </a:solidFill>
                <a:latin typeface="+mn-lt"/>
              </a:rPr>
              <a:t>adaptive decrease mechanism</a:t>
            </a:r>
            <a:endParaRPr lang="en-US" sz="1800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26" name="Espace réservé du contenu 2"/>
          <p:cNvSpPr>
            <a:spLocks noGrp="1"/>
          </p:cNvSpPr>
          <p:nvPr>
            <p:ph sz="half" idx="1"/>
          </p:nvPr>
        </p:nvSpPr>
        <p:spPr>
          <a:xfrm>
            <a:off x="286603" y="2688610"/>
            <a:ext cx="8554085" cy="3138985"/>
          </a:xfrm>
        </p:spPr>
        <p:txBody>
          <a:bodyPr/>
          <a:lstStyle/>
          <a:p>
            <a:r>
              <a:rPr lang="fr-FR" dirty="0" err="1" smtClean="0"/>
              <a:t>Ssthresh</a:t>
            </a:r>
            <a:r>
              <a:rPr lang="fr-FR" dirty="0" smtClean="0"/>
              <a:t> </a:t>
            </a:r>
            <a:r>
              <a:rPr lang="fr-FR" dirty="0" err="1" smtClean="0"/>
              <a:t>updating</a:t>
            </a:r>
            <a:endParaRPr lang="fr-FR" dirty="0" smtClean="0"/>
          </a:p>
          <a:p>
            <a:pPr marL="914400" lvl="1" indent="-457200">
              <a:buFont typeface="+mj-lt"/>
              <a:buAutoNum type="romanLcPeriod"/>
            </a:pPr>
            <a:endParaRPr lang="fr-FR" dirty="0" smtClean="0">
              <a:solidFill>
                <a:prstClr val="black"/>
              </a:solidFill>
            </a:endParaRPr>
          </a:p>
          <a:p>
            <a:pPr marL="971550" lvl="1" indent="-514350">
              <a:buFont typeface="+mj-lt"/>
              <a:buAutoNum type="romanLcPeriod"/>
            </a:pPr>
            <a:r>
              <a:rPr lang="fr-FR" dirty="0" smtClean="0">
                <a:solidFill>
                  <a:prstClr val="black"/>
                </a:solidFill>
              </a:rPr>
              <a:t>Congestion </a:t>
            </a:r>
            <a:r>
              <a:rPr lang="fr-FR" dirty="0" err="1" smtClean="0">
                <a:solidFill>
                  <a:prstClr val="black"/>
                </a:solidFill>
              </a:rPr>
              <a:t>detection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en-US" sz="1800" dirty="0" smtClean="0">
                <a:solidFill>
                  <a:srgbClr val="FF3300"/>
                </a:solidFill>
              </a:rPr>
              <a:t>[inspired from adaptive decrease mechanism]</a:t>
            </a:r>
          </a:p>
          <a:p>
            <a:pPr marL="914400" lvl="1" indent="-457200">
              <a:buFont typeface="+mj-lt"/>
              <a:buAutoNum type="romanLcPeriod"/>
            </a:pPr>
            <a:endParaRPr lang="en-US" sz="1800" dirty="0" smtClean="0">
              <a:solidFill>
                <a:srgbClr val="FF3300"/>
              </a:solidFill>
            </a:endParaRPr>
          </a:p>
          <a:p>
            <a:pPr marL="914400" lvl="1" indent="-457200">
              <a:buFont typeface="+mj-lt"/>
              <a:buAutoNum type="romanLcPeriod"/>
            </a:pPr>
            <a:r>
              <a:rPr lang="en-US" sz="2000" dirty="0" smtClean="0">
                <a:solidFill>
                  <a:prstClr val="black"/>
                </a:solidFill>
              </a:rPr>
              <a:t>After            period </a:t>
            </a:r>
            <a:r>
              <a:rPr lang="en-US" sz="1800" dirty="0" smtClean="0">
                <a:solidFill>
                  <a:srgbClr val="FF3300"/>
                </a:solidFill>
              </a:rPr>
              <a:t>[and deactivation of congestion window validation]</a:t>
            </a:r>
          </a:p>
          <a:p>
            <a:pPr marL="914400" lvl="1" indent="-457200">
              <a:buFont typeface="+mj-lt"/>
              <a:buAutoNum type="romanLcPeriod"/>
            </a:pPr>
            <a:endParaRPr lang="en-US" sz="1800" dirty="0" smtClean="0">
              <a:solidFill>
                <a:srgbClr val="FF3300"/>
              </a:solidFill>
            </a:endParaRPr>
          </a:p>
          <a:p>
            <a:pPr marL="914400" lvl="1" indent="-457200">
              <a:buFont typeface="+mj-lt"/>
              <a:buAutoNum type="romanLcPeriod"/>
            </a:pPr>
            <a:r>
              <a:rPr lang="en-US" sz="2000" dirty="0" smtClean="0"/>
              <a:t>Initialization after connection establishment </a:t>
            </a:r>
            <a:r>
              <a:rPr lang="en-US" sz="1800" dirty="0" smtClean="0">
                <a:solidFill>
                  <a:srgbClr val="FF0000"/>
                </a:solidFill>
              </a:rPr>
              <a:t>[the highest quality level]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romanLcPeriod"/>
            </a:pPr>
            <a:endParaRPr lang="fr-FR" dirty="0" smtClean="0">
              <a:solidFill>
                <a:prstClr val="black"/>
              </a:solidFill>
            </a:endParaRPr>
          </a:p>
          <a:p>
            <a:endParaRPr lang="fr-FR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5865" y="4261529"/>
            <a:ext cx="696037" cy="36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286603" y="2688610"/>
            <a:ext cx="4145394" cy="457566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830580" y="3557150"/>
            <a:ext cx="7856220" cy="457566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830579" y="4205540"/>
            <a:ext cx="7725023" cy="457566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830579" y="4915014"/>
            <a:ext cx="8010109" cy="457566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516366" y="1464753"/>
            <a:ext cx="4724370" cy="559615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3988078" y="2073502"/>
            <a:ext cx="4698722" cy="457566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7240736" y="1449615"/>
            <a:ext cx="756439" cy="666767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819421" y="6022849"/>
            <a:ext cx="7357016" cy="457566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6600"/>
                </a:solidFill>
              </a:rPr>
              <a:t>4. </a:t>
            </a:r>
            <a:r>
              <a:rPr lang="fr-FR" dirty="0" err="1" smtClean="0"/>
              <a:t>Cwnd</a:t>
            </a:r>
            <a:r>
              <a:rPr lang="fr-FR" dirty="0" smtClean="0"/>
              <a:t> modification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  <p:pic>
        <p:nvPicPr>
          <p:cNvPr id="6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310" y="2080572"/>
            <a:ext cx="6933850" cy="178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1622" y="4039016"/>
            <a:ext cx="5075830" cy="59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92030" y="4804020"/>
            <a:ext cx="1875999" cy="26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928388" y="1680317"/>
            <a:ext cx="7121501" cy="2386835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1951622" y="4039016"/>
            <a:ext cx="5294770" cy="103382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28388" y="2076109"/>
            <a:ext cx="7241230" cy="719634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7060" y="3389023"/>
            <a:ext cx="7202558" cy="619054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Forme 31"/>
          <p:cNvCxnSpPr/>
          <p:nvPr/>
        </p:nvCxnSpPr>
        <p:spPr>
          <a:xfrm rot="10800000" flipV="1">
            <a:off x="1951622" y="3360550"/>
            <a:ext cx="3649610" cy="1047802"/>
          </a:xfrm>
          <a:prstGeom prst="bentConnector3">
            <a:avLst>
              <a:gd name="adj1" fmla="val 106264"/>
            </a:avLst>
          </a:prstGeom>
          <a:ln>
            <a:solidFill>
              <a:srgbClr val="FF33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950310" y="1187473"/>
            <a:ext cx="7121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3300"/>
                </a:solidFill>
                <a:latin typeface="+mn-lt"/>
              </a:rPr>
              <a:t>Traffic</a:t>
            </a:r>
            <a:r>
              <a:rPr lang="fr-FR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FF3300"/>
                </a:solidFill>
                <a:latin typeface="+mn-lt"/>
              </a:rPr>
              <a:t>shaping</a:t>
            </a:r>
            <a:r>
              <a:rPr lang="fr-FR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FF3300"/>
                </a:solidFill>
                <a:latin typeface="+mn-lt"/>
              </a:rPr>
              <a:t>during</a:t>
            </a:r>
            <a:r>
              <a:rPr lang="fr-FR" dirty="0" smtClean="0">
                <a:solidFill>
                  <a:srgbClr val="FF3300"/>
                </a:solidFill>
                <a:latin typeface="+mn-lt"/>
              </a:rPr>
              <a:t> congestion </a:t>
            </a:r>
            <a:r>
              <a:rPr lang="fr-FR" dirty="0" err="1" smtClean="0">
                <a:solidFill>
                  <a:srgbClr val="FF3300"/>
                </a:solidFill>
                <a:latin typeface="+mn-lt"/>
              </a:rPr>
              <a:t>avoidance</a:t>
            </a:r>
            <a:r>
              <a:rPr lang="fr-FR" dirty="0" smtClean="0">
                <a:solidFill>
                  <a:srgbClr val="FF3300"/>
                </a:solidFill>
                <a:latin typeface="+mn-lt"/>
              </a:rPr>
              <a:t> phase</a:t>
            </a:r>
            <a:endParaRPr lang="fr-FR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57488" y="2910688"/>
            <a:ext cx="2700337" cy="37842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533991" y="2910688"/>
            <a:ext cx="493461" cy="37842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avec flèche 33"/>
          <p:cNvCxnSpPr/>
          <p:nvPr/>
        </p:nvCxnSpPr>
        <p:spPr>
          <a:xfrm flipV="1">
            <a:off x="4500563" y="2101038"/>
            <a:ext cx="1100669" cy="80965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endCxn id="39" idx="2"/>
          </p:cNvCxnSpPr>
          <p:nvPr/>
        </p:nvCxnSpPr>
        <p:spPr>
          <a:xfrm flipH="1" flipV="1">
            <a:off x="5918796" y="2101038"/>
            <a:ext cx="1038266" cy="80965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880531" y="1639373"/>
            <a:ext cx="2076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err="1" smtClean="0">
                <a:solidFill>
                  <a:srgbClr val="00B050"/>
                </a:solidFill>
              </a:rPr>
              <a:t>Shaping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err="1" smtClean="0">
                <a:solidFill>
                  <a:srgbClr val="00B050"/>
                </a:solidFill>
              </a:rPr>
              <a:t>bitrate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01232" y="2782095"/>
            <a:ext cx="780275" cy="661187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2213524" y="5275483"/>
            <a:ext cx="5953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err="1" smtClean="0">
                <a:solidFill>
                  <a:srgbClr val="FF3300"/>
                </a:solidFill>
              </a:rPr>
              <a:t>Taking</a:t>
            </a:r>
            <a:r>
              <a:rPr lang="fr-FR" dirty="0" smtClean="0">
                <a:solidFill>
                  <a:srgbClr val="FF3300"/>
                </a:solidFill>
              </a:rPr>
              <a:t> </a:t>
            </a:r>
            <a:r>
              <a:rPr lang="fr-FR" dirty="0" err="1" smtClean="0">
                <a:solidFill>
                  <a:srgbClr val="FF3300"/>
                </a:solidFill>
              </a:rPr>
              <a:t>into</a:t>
            </a:r>
            <a:r>
              <a:rPr lang="fr-FR" dirty="0" smtClean="0">
                <a:solidFill>
                  <a:srgbClr val="FF3300"/>
                </a:solidFill>
              </a:rPr>
              <a:t> </a:t>
            </a:r>
            <a:r>
              <a:rPr lang="fr-FR" dirty="0" err="1" smtClean="0">
                <a:solidFill>
                  <a:srgbClr val="FF3300"/>
                </a:solidFill>
              </a:rPr>
              <a:t>account</a:t>
            </a:r>
            <a:r>
              <a:rPr lang="fr-FR" dirty="0" smtClean="0">
                <a:solidFill>
                  <a:srgbClr val="FF3300"/>
                </a:solidFill>
              </a:rPr>
              <a:t> RTT </a:t>
            </a:r>
            <a:r>
              <a:rPr lang="fr-FR" dirty="0" err="1" smtClean="0">
                <a:solidFill>
                  <a:srgbClr val="FF3300"/>
                </a:solidFill>
              </a:rPr>
              <a:t>increase</a:t>
            </a:r>
            <a:endParaRPr lang="fr-FR" dirty="0" smtClean="0">
              <a:solidFill>
                <a:srgbClr val="FF33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dirty="0" err="1" smtClean="0">
                <a:solidFill>
                  <a:srgbClr val="FF3300"/>
                </a:solidFill>
              </a:rPr>
              <a:t>Mitigating</a:t>
            </a:r>
            <a:r>
              <a:rPr lang="fr-FR" dirty="0" smtClean="0">
                <a:solidFill>
                  <a:srgbClr val="FF3300"/>
                </a:solidFill>
              </a:rPr>
              <a:t> RTT fluctuation</a:t>
            </a:r>
            <a:endParaRPr lang="fr-FR" dirty="0">
              <a:solidFill>
                <a:srgbClr val="FF33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21611" y="5275483"/>
            <a:ext cx="5717839" cy="756373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12" grpId="0"/>
      <p:bldP spid="31" grpId="0" animBg="1"/>
      <p:bldP spid="32" grpId="0" animBg="1"/>
      <p:bldP spid="39" grpId="0"/>
      <p:bldP spid="40" grpId="0" animBg="1"/>
      <p:bldP spid="4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6359" y="945017"/>
            <a:ext cx="3311261" cy="1172041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TcpHas</a:t>
            </a:r>
            <a:r>
              <a:rPr lang="fr-FR" dirty="0" smtClean="0"/>
              <a:t> Evaluation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  <p:pic>
        <p:nvPicPr>
          <p:cNvPr id="6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951282" y="945016"/>
            <a:ext cx="3308968" cy="117204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491950" y="1303618"/>
            <a:ext cx="2459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36699"/>
                </a:solidFill>
                <a:latin typeface="+mn-lt"/>
              </a:rPr>
              <a:t>ns-3 simulator</a:t>
            </a:r>
            <a:endParaRPr lang="fr-FR" b="1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77620" y="1255713"/>
            <a:ext cx="46889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36699"/>
                </a:solidFill>
                <a:latin typeface="+mn-lt"/>
              </a:rPr>
              <a:t>Comparison with Westwood+</a:t>
            </a:r>
          </a:p>
          <a:p>
            <a:pPr algn="ctr"/>
            <a:r>
              <a:rPr lang="en-US" sz="1800" b="1" dirty="0" smtClean="0">
                <a:solidFill>
                  <a:srgbClr val="FF6600"/>
                </a:solidFill>
                <a:latin typeface="+mn-lt"/>
              </a:rPr>
              <a:t>[adaptive decrease mechanism]</a:t>
            </a:r>
            <a:endParaRPr lang="en-US" sz="1800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30018" y="1046352"/>
            <a:ext cx="4536562" cy="1062458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7796" y="2172715"/>
            <a:ext cx="6276364" cy="4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154833" y="2172715"/>
            <a:ext cx="7531967" cy="639420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939256" y="2187736"/>
            <a:ext cx="433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36699"/>
                </a:solidFill>
                <a:latin typeface="+mn-lt"/>
              </a:rPr>
              <a:t>Optimal </a:t>
            </a:r>
            <a:r>
              <a:rPr lang="fr-FR" b="1" dirty="0" err="1" smtClean="0">
                <a:solidFill>
                  <a:srgbClr val="336699"/>
                </a:solidFill>
                <a:latin typeface="+mn-lt"/>
              </a:rPr>
              <a:t>quality</a:t>
            </a:r>
            <a:r>
              <a:rPr lang="fr-FR" b="1" dirty="0" smtClean="0">
                <a:solidFill>
                  <a:srgbClr val="336699"/>
                </a:solidFill>
                <a:latin typeface="+mn-lt"/>
              </a:rPr>
              <a:t> </a:t>
            </a:r>
            <a:r>
              <a:rPr lang="fr-FR" b="1" dirty="0" err="1" smtClean="0">
                <a:solidFill>
                  <a:srgbClr val="336699"/>
                </a:solidFill>
                <a:latin typeface="+mn-lt"/>
              </a:rPr>
              <a:t>level</a:t>
            </a:r>
            <a:endParaRPr lang="fr-FR" b="1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39256" y="2187736"/>
            <a:ext cx="3084782" cy="461665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596485"/>
            <a:ext cx="8632208" cy="407732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Various conditions:</a:t>
            </a:r>
          </a:p>
          <a:p>
            <a:r>
              <a:rPr lang="en-US" sz="2000" dirty="0" smtClean="0"/>
              <a:t>Effect of increasing the number of HAS flows </a:t>
            </a:r>
            <a:r>
              <a:rPr lang="en-US" sz="1600" dirty="0" smtClean="0">
                <a:solidFill>
                  <a:srgbClr val="00B050"/>
                </a:solidFill>
              </a:rPr>
              <a:t>(1 flow </a:t>
            </a:r>
            <a:r>
              <a:rPr lang="en-US" sz="1600" dirty="0" smtClean="0">
                <a:solidFill>
                  <a:srgbClr val="00B050"/>
                </a:solidFill>
                <a:sym typeface="Wingdings" pitchFamily="2" charset="2"/>
              </a:rPr>
              <a:t>9 flows)</a:t>
            </a:r>
            <a:endParaRPr lang="en-US" sz="1800" dirty="0" smtClean="0">
              <a:solidFill>
                <a:srgbClr val="00B050"/>
              </a:solidFill>
            </a:endParaRPr>
          </a:p>
          <a:p>
            <a:r>
              <a:rPr lang="en-US" sz="2000" dirty="0" smtClean="0"/>
              <a:t>Playback buffer size effect </a:t>
            </a:r>
            <a:r>
              <a:rPr lang="en-US" sz="1600" dirty="0" smtClean="0">
                <a:solidFill>
                  <a:srgbClr val="00B050"/>
                </a:solidFill>
              </a:rPr>
              <a:t>(6 seconds </a:t>
            </a:r>
            <a:r>
              <a:rPr lang="en-US" sz="1600" dirty="0" smtClean="0">
                <a:solidFill>
                  <a:srgbClr val="00B050"/>
                </a:solidFill>
                <a:sym typeface="Wingdings" pitchFamily="2" charset="2"/>
              </a:rPr>
              <a:t> 30 seconds)</a:t>
            </a:r>
            <a:endParaRPr lang="en-US" sz="2000" dirty="0" smtClean="0">
              <a:solidFill>
                <a:srgbClr val="00B050"/>
              </a:solidFill>
            </a:endParaRPr>
          </a:p>
          <a:p>
            <a:r>
              <a:rPr lang="en-US" sz="2000" dirty="0" smtClean="0"/>
              <a:t>Chunk duration effect </a:t>
            </a:r>
            <a:r>
              <a:rPr lang="en-US" sz="1600" dirty="0" smtClean="0">
                <a:solidFill>
                  <a:srgbClr val="00B050"/>
                </a:solidFill>
              </a:rPr>
              <a:t>(2 seconds </a:t>
            </a:r>
            <a:r>
              <a:rPr lang="en-US" sz="1600" dirty="0" smtClean="0">
                <a:solidFill>
                  <a:srgbClr val="00B050"/>
                </a:solidFill>
                <a:sym typeface="Wingdings" pitchFamily="2" charset="2"/>
              </a:rPr>
              <a:t> 7 seconds)</a:t>
            </a:r>
          </a:p>
          <a:p>
            <a:r>
              <a:rPr lang="en-US" sz="2000" dirty="0" smtClean="0"/>
              <a:t>Initial round-trip propagation delay effect </a:t>
            </a:r>
            <a:r>
              <a:rPr lang="en-US" sz="1600" dirty="0" smtClean="0">
                <a:solidFill>
                  <a:srgbClr val="00B050"/>
                </a:solidFill>
              </a:rPr>
              <a:t>(25 ms </a:t>
            </a:r>
            <a:r>
              <a:rPr lang="en-US" sz="1600" dirty="0" smtClean="0">
                <a:solidFill>
                  <a:srgbClr val="00B050"/>
                </a:solidFill>
                <a:sym typeface="Wingdings" pitchFamily="2" charset="2"/>
              </a:rPr>
              <a:t> 200 ms)</a:t>
            </a:r>
            <a:endParaRPr lang="en-US" sz="2000" dirty="0" smtClean="0">
              <a:solidFill>
                <a:srgbClr val="00B050"/>
              </a:solidFill>
            </a:endParaRPr>
          </a:p>
          <a:p>
            <a:r>
              <a:rPr lang="en-US" sz="2000" dirty="0" smtClean="0"/>
              <a:t>IP traffic effect </a:t>
            </a:r>
            <a:r>
              <a:rPr lang="en-US" sz="1600" dirty="0" smtClean="0">
                <a:solidFill>
                  <a:srgbClr val="00B050"/>
                </a:solidFill>
              </a:rPr>
              <a:t>(PPBP traffic: 20% </a:t>
            </a:r>
            <a:r>
              <a:rPr lang="en-US" sz="1600" dirty="0" smtClean="0">
                <a:solidFill>
                  <a:srgbClr val="00B050"/>
                </a:solidFill>
                <a:sym typeface="Wingdings" pitchFamily="2" charset="2"/>
              </a:rPr>
              <a:t> 100% of ISP capacity)</a:t>
            </a:r>
          </a:p>
          <a:p>
            <a:pPr lvl="0"/>
            <a:r>
              <a:rPr lang="en-US" sz="2000" dirty="0" smtClean="0"/>
              <a:t>Bottleneck queue effect </a:t>
            </a:r>
            <a:r>
              <a:rPr lang="en-US" sz="1600" dirty="0" smtClean="0">
                <a:solidFill>
                  <a:srgbClr val="00B050"/>
                </a:solidFill>
              </a:rPr>
              <a:t>(</a:t>
            </a:r>
            <a:r>
              <a:rPr lang="en-US" sz="1600" dirty="0" err="1" smtClean="0">
                <a:solidFill>
                  <a:srgbClr val="00B050"/>
                </a:solidFill>
              </a:rPr>
              <a:t>DropTail</a:t>
            </a:r>
            <a:r>
              <a:rPr lang="en-US" sz="1600" b="1" dirty="0" smtClean="0">
                <a:solidFill>
                  <a:srgbClr val="00B050"/>
                </a:solidFill>
              </a:rPr>
              <a:t> / </a:t>
            </a:r>
            <a:r>
              <a:rPr lang="en-US" sz="1600" dirty="0" smtClean="0">
                <a:solidFill>
                  <a:srgbClr val="00B050"/>
                </a:solidFill>
              </a:rPr>
              <a:t>RED </a:t>
            </a:r>
            <a:r>
              <a:rPr lang="en-US" sz="1600" b="1" dirty="0" smtClean="0">
                <a:solidFill>
                  <a:srgbClr val="00B050"/>
                </a:solidFill>
              </a:rPr>
              <a:t>+</a:t>
            </a:r>
            <a:r>
              <a:rPr lang="en-US" sz="1600" dirty="0" smtClean="0">
                <a:solidFill>
                  <a:srgbClr val="00B050"/>
                </a:solidFill>
              </a:rPr>
              <a:t> queue length)</a:t>
            </a:r>
            <a:endParaRPr lang="en-US" sz="2000" dirty="0" smtClean="0">
              <a:solidFill>
                <a:srgbClr val="00B050"/>
              </a:solidFill>
            </a:endParaRPr>
          </a:p>
          <a:p>
            <a:pPr>
              <a:buFont typeface="Wingdings"/>
              <a:buChar char="è"/>
            </a:pPr>
            <a:endParaRPr lang="en-US" sz="1100" dirty="0" smtClean="0">
              <a:solidFill>
                <a:srgbClr val="FF3300"/>
              </a:solidFill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en-US" sz="1800" dirty="0" smtClean="0">
                <a:solidFill>
                  <a:srgbClr val="FF3300"/>
                </a:solidFill>
                <a:sym typeface="Wingdings" pitchFamily="2" charset="2"/>
              </a:rPr>
              <a:t>Improvement of </a:t>
            </a:r>
            <a:r>
              <a:rPr lang="en-US" sz="1800" dirty="0" err="1" smtClean="0">
                <a:solidFill>
                  <a:srgbClr val="FF3300"/>
                </a:solidFill>
                <a:sym typeface="Wingdings" pitchFamily="2" charset="2"/>
              </a:rPr>
              <a:t>QoE</a:t>
            </a:r>
            <a:r>
              <a:rPr lang="en-US" sz="1800" dirty="0" smtClean="0">
                <a:solidFill>
                  <a:srgbClr val="FF3300"/>
                </a:solidFill>
                <a:sym typeface="Wingdings" pitchFamily="2" charset="2"/>
              </a:rPr>
              <a:t>: instability, infidelity and convergence speed</a:t>
            </a:r>
          </a:p>
          <a:p>
            <a:pPr>
              <a:buFont typeface="Wingdings"/>
              <a:buChar char="è"/>
            </a:pPr>
            <a:r>
              <a:rPr lang="en-US" sz="1800" dirty="0" smtClean="0">
                <a:solidFill>
                  <a:srgbClr val="FF3300"/>
                </a:solidFill>
                <a:sym typeface="Wingdings" pitchFamily="2" charset="2"/>
              </a:rPr>
              <a:t>Improvement of </a:t>
            </a:r>
            <a:r>
              <a:rPr lang="en-US" sz="1800" dirty="0" err="1" smtClean="0">
                <a:solidFill>
                  <a:srgbClr val="FF3300"/>
                </a:solidFill>
                <a:sym typeface="Wingdings" pitchFamily="2" charset="2"/>
              </a:rPr>
              <a:t>QoS</a:t>
            </a:r>
            <a:r>
              <a:rPr lang="en-US" sz="1800" dirty="0" smtClean="0">
                <a:solidFill>
                  <a:srgbClr val="FF3300"/>
                </a:solidFill>
                <a:sym typeface="Wingdings" pitchFamily="2" charset="2"/>
              </a:rPr>
              <a:t>: no packet drop, lower queuing delay </a:t>
            </a:r>
          </a:p>
          <a:p>
            <a:pPr>
              <a:buFont typeface="Wingdings"/>
              <a:buChar char="è"/>
            </a:pPr>
            <a:r>
              <a:rPr lang="en-US" sz="1800" dirty="0" smtClean="0">
                <a:solidFill>
                  <a:srgbClr val="FF3300"/>
                </a:solidFill>
                <a:sym typeface="Wingdings" pitchFamily="2" charset="2"/>
              </a:rPr>
              <a:t>Increasing bandwidth occupancy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8064" y="2649401"/>
            <a:ext cx="7287370" cy="807319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38041" y="3456720"/>
            <a:ext cx="7287370" cy="298530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457200" y="3835416"/>
            <a:ext cx="7287370" cy="298530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245926" y="4159824"/>
            <a:ext cx="7287370" cy="298530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398326" y="4535073"/>
            <a:ext cx="7287370" cy="298530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398326" y="4939738"/>
            <a:ext cx="7287370" cy="298530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398326" y="5388680"/>
            <a:ext cx="7227840" cy="1010800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6590613" y="4529553"/>
            <a:ext cx="2185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6600"/>
                </a:solidFill>
              </a:rPr>
              <a:t>&gt; 70%: </a:t>
            </a:r>
            <a:r>
              <a:rPr lang="fr-FR" sz="1600" b="1" dirty="0" smtClean="0">
                <a:solidFill>
                  <a:srgbClr val="FF6600"/>
                </a:solidFill>
              </a:rPr>
              <a:t>High </a:t>
            </a:r>
            <a:r>
              <a:rPr lang="fr-FR" sz="1600" b="1" dirty="0" err="1" smtClean="0">
                <a:solidFill>
                  <a:srgbClr val="FF6600"/>
                </a:solidFill>
              </a:rPr>
              <a:t>stalling</a:t>
            </a:r>
            <a:r>
              <a:rPr lang="fr-FR" sz="1600" b="1" dirty="0" smtClean="0">
                <a:solidFill>
                  <a:srgbClr val="FF6600"/>
                </a:solidFill>
              </a:rPr>
              <a:t> rate</a:t>
            </a:r>
            <a:endParaRPr lang="fr-FR" sz="1600" b="1" dirty="0">
              <a:solidFill>
                <a:srgbClr val="FF6600"/>
              </a:solidFill>
            </a:endParaRPr>
          </a:p>
        </p:txBody>
      </p:sp>
      <p:pic>
        <p:nvPicPr>
          <p:cNvPr id="32" name="Picture 142" descr="http://www.berchem.irisnet.be/berchem-sainte-agathe/panneau%20attention%20carre.png/image_previe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510110"/>
            <a:ext cx="313271" cy="31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  <p:bldP spid="17" grpId="0" animBg="1"/>
      <p:bldP spid="16" grpId="0"/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199" y="1258506"/>
            <a:ext cx="8453888" cy="4703763"/>
          </a:xfrm>
        </p:spPr>
        <p:txBody>
          <a:bodyPr/>
          <a:lstStyle/>
          <a:p>
            <a:r>
              <a:rPr lang="en-US" sz="1800" dirty="0" smtClean="0"/>
              <a:t>RWTM: Receive Window Tuning Method</a:t>
            </a:r>
          </a:p>
          <a:p>
            <a:pPr lvl="1"/>
            <a:r>
              <a:rPr lang="en-US" sz="1600" dirty="0" smtClean="0"/>
              <a:t>Gateway-based shaping method based on TCP flow control</a:t>
            </a:r>
          </a:p>
          <a:p>
            <a:pPr lvl="1"/>
            <a:r>
              <a:rPr lang="en-US" sz="1600" dirty="0" smtClean="0"/>
              <a:t>RTT passive estimation (not </a:t>
            </a:r>
            <a:r>
              <a:rPr lang="en-US" sz="1600" dirty="0" err="1" smtClean="0"/>
              <a:t>exhasutive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>
                <a:solidFill>
                  <a:srgbClr val="FF6600"/>
                </a:solidFill>
              </a:rPr>
              <a:t>Proactive solution</a:t>
            </a:r>
            <a:r>
              <a:rPr lang="en-US" sz="1600" dirty="0" smtClean="0"/>
              <a:t>: improves performances better than HTBM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Limitation</a:t>
            </a:r>
            <a:r>
              <a:rPr lang="en-US" sz="1600" dirty="0" smtClean="0"/>
              <a:t>: the index file </a:t>
            </a:r>
            <a:r>
              <a:rPr lang="en-US" sz="1600" dirty="0" smtClean="0">
                <a:solidFill>
                  <a:srgbClr val="FF0000"/>
                </a:solidFill>
              </a:rPr>
              <a:t>must not</a:t>
            </a:r>
            <a:r>
              <a:rPr lang="en-US" sz="1600" dirty="0" smtClean="0"/>
              <a:t> be encrypted (HTTP</a:t>
            </a:r>
            <a:r>
              <a:rPr lang="en-US" sz="1600" dirty="0" smtClean="0">
                <a:solidFill>
                  <a:srgbClr val="FF0000"/>
                </a:solidFill>
              </a:rPr>
              <a:t>S</a:t>
            </a:r>
            <a:r>
              <a:rPr lang="en-US" sz="1600" dirty="0" smtClean="0"/>
              <a:t>)</a:t>
            </a:r>
          </a:p>
          <a:p>
            <a:pPr lvl="0"/>
            <a:endParaRPr lang="en-US" sz="1100" dirty="0" smtClean="0"/>
          </a:p>
          <a:p>
            <a:pPr lvl="0"/>
            <a:r>
              <a:rPr lang="en-US" sz="1800" dirty="0" smtClean="0"/>
              <a:t>TCP variant Effect on Gateway-based Shaping Methods</a:t>
            </a:r>
          </a:p>
          <a:p>
            <a:pPr lvl="1"/>
            <a:r>
              <a:rPr lang="en-US" sz="1600" dirty="0" smtClean="0"/>
              <a:t>Studying eight combinations under various conditions </a:t>
            </a:r>
            <a:r>
              <a:rPr lang="en-US" sz="800" b="1" dirty="0" smtClean="0">
                <a:solidFill>
                  <a:srgbClr val="FF6600"/>
                </a:solidFill>
              </a:rPr>
              <a:t>{</a:t>
            </a:r>
            <a:r>
              <a:rPr lang="en-US" sz="800" b="1" dirty="0" err="1" smtClean="0"/>
              <a:t>NewReno</a:t>
            </a:r>
            <a:r>
              <a:rPr lang="en-US" sz="800" b="1" dirty="0" smtClean="0"/>
              <a:t>, Vegas, Illinois, Cubic</a:t>
            </a:r>
            <a:r>
              <a:rPr lang="en-US" sz="800" b="1" dirty="0" smtClean="0">
                <a:solidFill>
                  <a:srgbClr val="FF6600"/>
                </a:solidFill>
              </a:rPr>
              <a:t>} ×{</a:t>
            </a:r>
            <a:r>
              <a:rPr lang="en-US" sz="800" b="1" dirty="0" smtClean="0"/>
              <a:t>RWTM, HTBM</a:t>
            </a:r>
            <a:r>
              <a:rPr lang="en-US" sz="800" b="1" dirty="0" smtClean="0">
                <a:solidFill>
                  <a:srgbClr val="FF6600"/>
                </a:solidFill>
              </a:rPr>
              <a:t>}</a:t>
            </a:r>
            <a:endParaRPr lang="en-US" sz="1400" b="1" dirty="0" smtClean="0">
              <a:solidFill>
                <a:srgbClr val="FF6600"/>
              </a:solidFill>
            </a:endParaRPr>
          </a:p>
          <a:p>
            <a:pPr lvl="1"/>
            <a:r>
              <a:rPr lang="en-US" sz="1600" dirty="0" smtClean="0"/>
              <a:t>The </a:t>
            </a:r>
            <a:r>
              <a:rPr lang="en-US" sz="1600" dirty="0" smtClean="0">
                <a:solidFill>
                  <a:srgbClr val="FF6600"/>
                </a:solidFill>
              </a:rPr>
              <a:t>best combination</a:t>
            </a:r>
            <a:r>
              <a:rPr lang="en-US" sz="1600" dirty="0" smtClean="0"/>
              <a:t> under various conditions: </a:t>
            </a:r>
            <a:r>
              <a:rPr lang="en-US" sz="1600" dirty="0" smtClean="0">
                <a:solidFill>
                  <a:srgbClr val="FF6600"/>
                </a:solidFill>
              </a:rPr>
              <a:t>{</a:t>
            </a:r>
            <a:r>
              <a:rPr lang="en-US" sz="1600" dirty="0" smtClean="0">
                <a:solidFill>
                  <a:srgbClr val="7030A0"/>
                </a:solidFill>
              </a:rPr>
              <a:t>Illinois RWTM</a:t>
            </a:r>
            <a:r>
              <a:rPr lang="en-US" sz="1600" dirty="0" smtClean="0">
                <a:solidFill>
                  <a:srgbClr val="FF6600"/>
                </a:solidFill>
              </a:rPr>
              <a:t>}</a:t>
            </a:r>
          </a:p>
          <a:p>
            <a:pPr lvl="1"/>
            <a:r>
              <a:rPr lang="en-US" sz="1600" dirty="0" smtClean="0"/>
              <a:t>The importance of </a:t>
            </a:r>
            <a:r>
              <a:rPr lang="en-US" sz="1600" i="1" dirty="0" err="1" smtClean="0">
                <a:solidFill>
                  <a:srgbClr val="FF0000"/>
                </a:solidFill>
              </a:rPr>
              <a:t>ssthresh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smtClean="0"/>
              <a:t>in improving the </a:t>
            </a:r>
            <a:r>
              <a:rPr lang="en-US" sz="1600" dirty="0" err="1" smtClean="0"/>
              <a:t>QoE</a:t>
            </a:r>
            <a:r>
              <a:rPr lang="en-US" sz="1600" dirty="0" smtClean="0"/>
              <a:t> and </a:t>
            </a:r>
            <a:r>
              <a:rPr lang="en-US" sz="1600" dirty="0" err="1" smtClean="0"/>
              <a:t>QoS</a:t>
            </a:r>
            <a:endParaRPr lang="en-US" sz="1600" dirty="0" smtClean="0"/>
          </a:p>
          <a:p>
            <a:pPr lvl="1"/>
            <a:r>
              <a:rPr lang="en-US" sz="1600" dirty="0" smtClean="0"/>
              <a:t>The side effect of </a:t>
            </a:r>
            <a:r>
              <a:rPr lang="en-US" sz="1600" dirty="0" smtClean="0">
                <a:solidFill>
                  <a:srgbClr val="FF0000"/>
                </a:solidFill>
              </a:rPr>
              <a:t>congestion window validation</a:t>
            </a:r>
            <a:r>
              <a:rPr lang="en-US" sz="1600" dirty="0" smtClean="0"/>
              <a:t>: </a:t>
            </a:r>
            <a:r>
              <a:rPr lang="en-US" sz="1600" dirty="0" err="1" smtClean="0"/>
              <a:t>cwnd</a:t>
            </a:r>
            <a:r>
              <a:rPr lang="en-US" sz="1600" dirty="0" smtClean="0"/>
              <a:t> initialization after         period</a:t>
            </a:r>
          </a:p>
          <a:p>
            <a:pPr lvl="1"/>
            <a:endParaRPr lang="en-US" sz="1200" dirty="0" smtClean="0"/>
          </a:p>
          <a:p>
            <a:pPr lvl="0"/>
            <a:r>
              <a:rPr lang="en-US" sz="1800" dirty="0" smtClean="0"/>
              <a:t> </a:t>
            </a:r>
            <a:r>
              <a:rPr lang="en-US" sz="1800" dirty="0" err="1" smtClean="0"/>
              <a:t>TcpHas</a:t>
            </a:r>
            <a:r>
              <a:rPr lang="en-US" sz="1800" dirty="0" smtClean="0"/>
              <a:t>: HAS-based TCP Variant</a:t>
            </a:r>
          </a:p>
          <a:p>
            <a:pPr lvl="1"/>
            <a:r>
              <a:rPr lang="en-US" sz="1600" dirty="0" smtClean="0"/>
              <a:t>A novel server-based shaping method totally implemented in TCP layer</a:t>
            </a:r>
          </a:p>
          <a:p>
            <a:pPr lvl="1"/>
            <a:r>
              <a:rPr lang="en-US" sz="1600" dirty="0" smtClean="0"/>
              <a:t>Requires the knowledge of the encoding bitrates of available quality levels </a:t>
            </a:r>
          </a:p>
          <a:p>
            <a:pPr lvl="1"/>
            <a:r>
              <a:rPr lang="en-US" sz="1600" dirty="0" smtClean="0">
                <a:solidFill>
                  <a:srgbClr val="FF6600"/>
                </a:solidFill>
              </a:rPr>
              <a:t>Improves</a:t>
            </a:r>
            <a:r>
              <a:rPr lang="en-US" sz="1600" dirty="0" smtClean="0"/>
              <a:t> the </a:t>
            </a:r>
            <a:r>
              <a:rPr lang="en-US" sz="1600" dirty="0" err="1" smtClean="0"/>
              <a:t>QoE</a:t>
            </a:r>
            <a:r>
              <a:rPr lang="en-US" sz="1600" dirty="0" smtClean="0"/>
              <a:t> of HAS and </a:t>
            </a:r>
            <a:r>
              <a:rPr lang="en-US" sz="1600" dirty="0" err="1" smtClean="0"/>
              <a:t>QoS</a:t>
            </a:r>
            <a:r>
              <a:rPr lang="en-US" sz="1600" dirty="0" smtClean="0"/>
              <a:t> of access network under various conditions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Limitation: sensitive </a:t>
            </a:r>
            <a:r>
              <a:rPr lang="en-US" sz="1600" dirty="0" smtClean="0"/>
              <a:t>to high IP traffic </a:t>
            </a:r>
            <a:r>
              <a:rPr lang="en-US" sz="1400" dirty="0" smtClean="0"/>
              <a:t>(</a:t>
            </a:r>
            <a:r>
              <a:rPr lang="en-US" sz="1400" dirty="0" smtClean="0">
                <a:solidFill>
                  <a:srgbClr val="FF0000"/>
                </a:solidFill>
              </a:rPr>
              <a:t>less aggressive</a:t>
            </a:r>
            <a:r>
              <a:rPr lang="en-US" sz="1400" dirty="0" smtClean="0">
                <a:solidFill>
                  <a:srgbClr val="FF6600"/>
                </a:solidFill>
              </a:rPr>
              <a:t> </a:t>
            </a:r>
            <a:r>
              <a:rPr lang="en-US" sz="1400" dirty="0" smtClean="0"/>
              <a:t>than Westwood+)</a:t>
            </a:r>
            <a:endParaRPr lang="en-US" sz="1600" dirty="0" smtClean="0"/>
          </a:p>
          <a:p>
            <a:pPr lvl="1"/>
            <a:endParaRPr lang="en-US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smtClean="0">
                <a:solidFill>
                  <a:schemeClr val="bg1"/>
                </a:solidFill>
              </a:rPr>
              <a:t>Conclusion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23900" y="1603554"/>
            <a:ext cx="8352428" cy="1251789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55890" y="5043072"/>
            <a:ext cx="8352428" cy="1251789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3788" y="4195302"/>
            <a:ext cx="478008" cy="2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58659" y="3340361"/>
            <a:ext cx="8352428" cy="1251789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5873921" y="1581122"/>
            <a:ext cx="859389" cy="3305324"/>
          </a:xfrm>
          <a:prstGeom prst="rect">
            <a:avLst/>
          </a:prstGeom>
          <a:solidFill>
            <a:srgbClr val="FF6600"/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1436272" y="3316539"/>
            <a:ext cx="141257" cy="1576154"/>
          </a:xfrm>
          <a:prstGeom prst="rect">
            <a:avLst/>
          </a:prstGeom>
          <a:solidFill>
            <a:srgbClr val="EB641B">
              <a:lumMod val="20000"/>
              <a:lumOff val="80000"/>
            </a:srgbClr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</a:endParaRPr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8461564" y="3202433"/>
            <a:ext cx="139478" cy="1696463"/>
          </a:xfrm>
          <a:prstGeom prst="rect">
            <a:avLst/>
          </a:prstGeom>
          <a:solidFill>
            <a:srgbClr val="EB641B">
              <a:lumMod val="20000"/>
              <a:lumOff val="80000"/>
            </a:srgbClr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</a:endParaRPr>
          </a:p>
        </p:txBody>
      </p:sp>
      <p:grpSp>
        <p:nvGrpSpPr>
          <p:cNvPr id="75" name="Grouper 3"/>
          <p:cNvGrpSpPr>
            <a:grpSpLocks/>
          </p:cNvGrpSpPr>
          <p:nvPr/>
        </p:nvGrpSpPr>
        <p:grpSpPr bwMode="auto">
          <a:xfrm>
            <a:off x="7556730" y="2154682"/>
            <a:ext cx="464365" cy="2742004"/>
            <a:chOff x="2615904" y="3475942"/>
            <a:chExt cx="507079" cy="2282853"/>
          </a:xfrm>
          <a:solidFill>
            <a:srgbClr val="FF0000"/>
          </a:solidFill>
        </p:grpSpPr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2615904" y="3924586"/>
              <a:ext cx="507079" cy="1834209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 Unicode"/>
                <a:ea typeface="+mn-ea"/>
              </a:endParaRPr>
            </a:p>
          </p:txBody>
        </p:sp>
        <p:sp>
          <p:nvSpPr>
            <p:cNvPr id="77" name="ZoneTexte 74"/>
            <p:cNvSpPr txBox="1">
              <a:spLocks noChangeArrowheads="1"/>
            </p:cNvSpPr>
            <p:nvPr/>
          </p:nvSpPr>
          <p:spPr bwMode="auto">
            <a:xfrm>
              <a:off x="2666336" y="3475942"/>
              <a:ext cx="384533" cy="2642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45 Light" pitchFamily="34" charset="0"/>
                  <a:ea typeface="ＭＳ Ｐゴシック" pitchFamily="34" charset="-128"/>
                </a:rPr>
                <a:t>HD</a:t>
              </a:r>
              <a:endPara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177" name="Ellipse 176"/>
          <p:cNvSpPr/>
          <p:nvPr/>
        </p:nvSpPr>
        <p:spPr>
          <a:xfrm>
            <a:off x="7714300" y="2540526"/>
            <a:ext cx="1089649" cy="2861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5" name="Ellipse 184"/>
          <p:cNvSpPr/>
          <p:nvPr/>
        </p:nvSpPr>
        <p:spPr>
          <a:xfrm>
            <a:off x="6457263" y="1549900"/>
            <a:ext cx="221024" cy="72736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ON-OFF pattern</a:t>
            </a:r>
            <a:endParaRPr lang="fr-FR" dirty="0"/>
          </a:p>
        </p:txBody>
      </p:sp>
      <p:pic>
        <p:nvPicPr>
          <p:cNvPr id="5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93" name="ZoneTexte 24"/>
          <p:cNvSpPr txBox="1">
            <a:spLocks noChangeArrowheads="1"/>
          </p:cNvSpPr>
          <p:nvPr/>
        </p:nvSpPr>
        <p:spPr bwMode="auto">
          <a:xfrm>
            <a:off x="99060" y="996309"/>
            <a:ext cx="9140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throughput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94" name="ZoneTexte 28"/>
          <p:cNvSpPr txBox="1">
            <a:spLocks noChangeArrowheads="1"/>
          </p:cNvSpPr>
          <p:nvPr/>
        </p:nvSpPr>
        <p:spPr bwMode="auto">
          <a:xfrm>
            <a:off x="8448864" y="4904630"/>
            <a:ext cx="4746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time</a:t>
            </a:r>
          </a:p>
        </p:txBody>
      </p:sp>
      <p:cxnSp>
        <p:nvCxnSpPr>
          <p:cNvPr id="95" name="Connecteur droit 94"/>
          <p:cNvCxnSpPr>
            <a:cxnSpLocks noChangeShapeType="1"/>
          </p:cNvCxnSpPr>
          <p:nvPr/>
        </p:nvCxnSpPr>
        <p:spPr bwMode="auto">
          <a:xfrm flipV="1">
            <a:off x="1009014" y="981887"/>
            <a:ext cx="32933" cy="392274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6" name="Connecteur droit 95"/>
          <p:cNvCxnSpPr>
            <a:cxnSpLocks noChangeShapeType="1"/>
          </p:cNvCxnSpPr>
          <p:nvPr/>
        </p:nvCxnSpPr>
        <p:spPr bwMode="auto">
          <a:xfrm>
            <a:off x="986027" y="4896693"/>
            <a:ext cx="7948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5073013" y="1460680"/>
            <a:ext cx="707883" cy="3432015"/>
          </a:xfrm>
          <a:prstGeom prst="rect">
            <a:avLst/>
          </a:prstGeom>
          <a:solidFill>
            <a:srgbClr val="FF6600"/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</a:endParaRPr>
          </a:p>
        </p:txBody>
      </p:sp>
      <p:sp>
        <p:nvSpPr>
          <p:cNvPr id="99" name="ZoneTexte 72"/>
          <p:cNvSpPr txBox="1">
            <a:spLocks noChangeArrowheads="1"/>
          </p:cNvSpPr>
          <p:nvPr/>
        </p:nvSpPr>
        <p:spPr bwMode="auto">
          <a:xfrm rot="16200000">
            <a:off x="2739623" y="4224775"/>
            <a:ext cx="998010" cy="2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OFF  period</a:t>
            </a:r>
            <a:endParaRPr kumimoji="0" lang="en-GB" sz="1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grpSp>
        <p:nvGrpSpPr>
          <p:cNvPr id="103" name="Grouper 3"/>
          <p:cNvGrpSpPr>
            <a:grpSpLocks/>
          </p:cNvGrpSpPr>
          <p:nvPr/>
        </p:nvGrpSpPr>
        <p:grpSpPr bwMode="auto">
          <a:xfrm>
            <a:off x="2565261" y="2499502"/>
            <a:ext cx="526778" cy="2405128"/>
            <a:chOff x="2343608" y="3571100"/>
            <a:chExt cx="507082" cy="2197875"/>
          </a:xfrm>
          <a:solidFill>
            <a:srgbClr val="FF0000"/>
          </a:solidFill>
        </p:grpSpPr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2343608" y="3934766"/>
              <a:ext cx="507082" cy="1834209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 Unicode"/>
                <a:ea typeface="+mn-ea"/>
              </a:endParaRPr>
            </a:p>
          </p:txBody>
        </p:sp>
        <p:sp>
          <p:nvSpPr>
            <p:cNvPr id="105" name="ZoneTexte 74"/>
            <p:cNvSpPr txBox="1">
              <a:spLocks noChangeArrowheads="1"/>
            </p:cNvSpPr>
            <p:nvPr/>
          </p:nvSpPr>
          <p:spPr bwMode="auto">
            <a:xfrm>
              <a:off x="2406080" y="3571100"/>
              <a:ext cx="384532" cy="26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45 Light" pitchFamily="34" charset="0"/>
                  <a:ea typeface="ＭＳ Ｐゴシック" pitchFamily="34" charset="-128"/>
                </a:rPr>
                <a:t>HD</a:t>
              </a:r>
              <a:endPara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106" name="ZoneTexte 75"/>
          <p:cNvSpPr txBox="1">
            <a:spLocks noChangeArrowheads="1"/>
          </p:cNvSpPr>
          <p:nvPr/>
        </p:nvSpPr>
        <p:spPr bwMode="auto">
          <a:xfrm>
            <a:off x="1149539" y="2794843"/>
            <a:ext cx="436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SD</a:t>
            </a:r>
          </a:p>
        </p:txBody>
      </p:sp>
      <p:sp>
        <p:nvSpPr>
          <p:cNvPr id="110" name="ZoneTexte 79"/>
          <p:cNvSpPr txBox="1">
            <a:spLocks noChangeArrowheads="1"/>
          </p:cNvSpPr>
          <p:nvPr/>
        </p:nvSpPr>
        <p:spPr bwMode="auto">
          <a:xfrm>
            <a:off x="2494871" y="4434730"/>
            <a:ext cx="603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ON </a:t>
            </a:r>
            <a: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/>
            </a:r>
            <a:b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</a:br>
            <a:r>
              <a: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period</a:t>
            </a:r>
            <a:endParaRPr kumimoji="0" lang="en-GB" sz="12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1017777" y="3365801"/>
            <a:ext cx="131762" cy="1530892"/>
          </a:xfrm>
          <a:prstGeom prst="rect">
            <a:avLst/>
          </a:prstGeom>
          <a:solidFill>
            <a:srgbClr val="EB641B">
              <a:lumMod val="20000"/>
              <a:lumOff val="80000"/>
            </a:srgbClr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</a:endParaRP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1149539" y="3361801"/>
            <a:ext cx="154986" cy="1530892"/>
          </a:xfrm>
          <a:prstGeom prst="rect">
            <a:avLst/>
          </a:prstGeom>
          <a:solidFill>
            <a:srgbClr val="EB641B">
              <a:lumMod val="20000"/>
              <a:lumOff val="80000"/>
            </a:srgbClr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</a:endParaRP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1301601" y="3361801"/>
            <a:ext cx="134671" cy="1534892"/>
          </a:xfrm>
          <a:prstGeom prst="rect">
            <a:avLst/>
          </a:prstGeom>
          <a:solidFill>
            <a:srgbClr val="EB641B">
              <a:lumMod val="20000"/>
              <a:lumOff val="80000"/>
            </a:srgbClr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</a:endParaRPr>
          </a:p>
        </p:txBody>
      </p:sp>
      <p:grpSp>
        <p:nvGrpSpPr>
          <p:cNvPr id="120" name="Grouper 2"/>
          <p:cNvGrpSpPr>
            <a:grpSpLocks/>
          </p:cNvGrpSpPr>
          <p:nvPr/>
        </p:nvGrpSpPr>
        <p:grpSpPr bwMode="auto">
          <a:xfrm>
            <a:off x="1005077" y="5562568"/>
            <a:ext cx="857250" cy="461962"/>
            <a:chOff x="1163638" y="6095096"/>
            <a:chExt cx="857887" cy="461963"/>
          </a:xfrm>
        </p:grpSpPr>
        <p:sp>
          <p:nvSpPr>
            <p:cNvPr id="121" name="ZoneTexte 112"/>
            <p:cNvSpPr txBox="1">
              <a:spLocks noChangeArrowheads="1"/>
            </p:cNvSpPr>
            <p:nvPr/>
          </p:nvSpPr>
          <p:spPr bwMode="auto">
            <a:xfrm>
              <a:off x="1181737" y="6095096"/>
              <a:ext cx="83978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45 Light" pitchFamily="34" charset="0"/>
                  <a:ea typeface="ＭＳ Ｐゴシック" pitchFamily="34" charset="-128"/>
                </a:rPr>
                <a:t>Buffering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45 Light" pitchFamily="34" charset="0"/>
                  <a:ea typeface="ＭＳ Ｐゴシック" pitchFamily="34" charset="-128"/>
                </a:rPr>
                <a:t>State</a:t>
              </a:r>
            </a:p>
          </p:txBody>
        </p:sp>
        <p:cxnSp>
          <p:nvCxnSpPr>
            <p:cNvPr id="122" name="Connecteur droit 121"/>
            <p:cNvCxnSpPr>
              <a:cxnSpLocks noChangeShapeType="1"/>
            </p:cNvCxnSpPr>
            <p:nvPr/>
          </p:nvCxnSpPr>
          <p:spPr bwMode="auto">
            <a:xfrm>
              <a:off x="1163638" y="6098271"/>
              <a:ext cx="726026" cy="0"/>
            </a:xfrm>
            <a:prstGeom prst="line">
              <a:avLst/>
            </a:prstGeom>
            <a:noFill/>
            <a:ln w="25400">
              <a:solidFill>
                <a:srgbClr val="2DA2BF"/>
              </a:solidFill>
              <a:prstDash val="sysDash"/>
              <a:round/>
              <a:headEnd type="triangle" w="lg" len="lg"/>
              <a:tailEnd type="triangle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23" name="Grouper 6"/>
          <p:cNvGrpSpPr>
            <a:grpSpLocks/>
          </p:cNvGrpSpPr>
          <p:nvPr/>
        </p:nvGrpSpPr>
        <p:grpSpPr bwMode="auto">
          <a:xfrm>
            <a:off x="1711514" y="5565743"/>
            <a:ext cx="7212013" cy="379412"/>
            <a:chOff x="1889125" y="6097588"/>
            <a:chExt cx="7212013" cy="379412"/>
          </a:xfrm>
        </p:grpSpPr>
        <p:sp>
          <p:nvSpPr>
            <p:cNvPr id="124" name="ZoneTexte 111"/>
            <p:cNvSpPr txBox="1">
              <a:spLocks noChangeArrowheads="1"/>
            </p:cNvSpPr>
            <p:nvPr/>
          </p:nvSpPr>
          <p:spPr bwMode="auto">
            <a:xfrm>
              <a:off x="1889125" y="6199188"/>
              <a:ext cx="7212013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45 Light" pitchFamily="34" charset="0"/>
                  <a:ea typeface="ＭＳ Ｐゴシック" pitchFamily="34" charset="-128"/>
                </a:rPr>
                <a:t>Steady State</a:t>
              </a:r>
            </a:p>
          </p:txBody>
        </p:sp>
        <p:cxnSp>
          <p:nvCxnSpPr>
            <p:cNvPr id="125" name="Connecteur droit 124"/>
            <p:cNvCxnSpPr>
              <a:cxnSpLocks noChangeShapeType="1"/>
            </p:cNvCxnSpPr>
            <p:nvPr/>
          </p:nvCxnSpPr>
          <p:spPr bwMode="auto">
            <a:xfrm>
              <a:off x="1889125" y="6097588"/>
              <a:ext cx="7212013" cy="0"/>
            </a:xfrm>
            <a:prstGeom prst="line">
              <a:avLst/>
            </a:prstGeom>
            <a:noFill/>
            <a:ln w="25400">
              <a:solidFill>
                <a:srgbClr val="2DA2BF"/>
              </a:solidFill>
              <a:prstDash val="sysDash"/>
              <a:round/>
              <a:headEnd type="triangle" w="lg" len="lg"/>
              <a:tailEnd type="triangle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26" name="ZoneTexte 24"/>
          <p:cNvSpPr txBox="1">
            <a:spLocks noChangeArrowheads="1"/>
          </p:cNvSpPr>
          <p:nvPr/>
        </p:nvSpPr>
        <p:spPr bwMode="auto">
          <a:xfrm>
            <a:off x="273788" y="2920429"/>
            <a:ext cx="768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available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bandwidth</a:t>
            </a:r>
          </a:p>
        </p:txBody>
      </p:sp>
      <p:sp>
        <p:nvSpPr>
          <p:cNvPr id="135" name="ZoneTexte 134"/>
          <p:cNvSpPr txBox="1"/>
          <p:nvPr/>
        </p:nvSpPr>
        <p:spPr>
          <a:xfrm>
            <a:off x="1240373" y="1494179"/>
            <a:ext cx="1604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74B78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45 Light" pitchFamily="34" charset="0"/>
              </a:rPr>
              <a:t>bandwidth</a:t>
            </a: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474B78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 45 Light" pitchFamily="34" charset="0"/>
              </a:rPr>
              <a:t> estimation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474B78">
                  <a:lumMod val="60000"/>
                  <a:lumOff val="40000"/>
                </a:srgbClr>
              </a:solidFill>
              <a:effectLst/>
              <a:uLnTx/>
              <a:uFillTx/>
              <a:latin typeface="Helvetica 45 Light" pitchFamily="34" charset="0"/>
            </a:endParaRPr>
          </a:p>
        </p:txBody>
      </p:sp>
      <p:sp>
        <p:nvSpPr>
          <p:cNvPr id="138" name="Espace réservé du numéro de diapositive 1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Introduction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859700" y="6073160"/>
            <a:ext cx="7703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Figure 3: </a:t>
            </a:r>
            <a:r>
              <a:rPr lang="en-US" sz="2000" dirty="0" smtClean="0"/>
              <a:t>ON and OFF periods of HAS stream</a:t>
            </a:r>
            <a:endParaRPr lang="en-US" sz="2000" dirty="0"/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572770" y="3320539"/>
            <a:ext cx="141257" cy="1576154"/>
          </a:xfrm>
          <a:prstGeom prst="rect">
            <a:avLst/>
          </a:prstGeom>
          <a:solidFill>
            <a:srgbClr val="EB641B">
              <a:lumMod val="20000"/>
              <a:lumOff val="80000"/>
            </a:srgbClr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</a:endParaRPr>
          </a:p>
        </p:txBody>
      </p:sp>
      <p:grpSp>
        <p:nvGrpSpPr>
          <p:cNvPr id="59" name="Grouper 3"/>
          <p:cNvGrpSpPr>
            <a:grpSpLocks/>
          </p:cNvGrpSpPr>
          <p:nvPr/>
        </p:nvGrpSpPr>
        <p:grpSpPr bwMode="auto">
          <a:xfrm>
            <a:off x="3360997" y="2188049"/>
            <a:ext cx="480446" cy="2710841"/>
            <a:chOff x="2598346" y="3524615"/>
            <a:chExt cx="524637" cy="2234180"/>
          </a:xfrm>
          <a:solidFill>
            <a:srgbClr val="FF0000"/>
          </a:soli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2615904" y="3924586"/>
              <a:ext cx="507079" cy="1834209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 Unicode"/>
                <a:ea typeface="+mn-ea"/>
              </a:endParaRPr>
            </a:p>
          </p:txBody>
        </p:sp>
        <p:sp>
          <p:nvSpPr>
            <p:cNvPr id="61" name="ZoneTexte 74"/>
            <p:cNvSpPr txBox="1">
              <a:spLocks noChangeArrowheads="1"/>
            </p:cNvSpPr>
            <p:nvPr/>
          </p:nvSpPr>
          <p:spPr bwMode="auto">
            <a:xfrm>
              <a:off x="2598346" y="3524615"/>
              <a:ext cx="384532" cy="26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45 Light" pitchFamily="34" charset="0"/>
                  <a:ea typeface="ＭＳ Ｐゴシック" pitchFamily="34" charset="-128"/>
                </a:rPr>
                <a:t>HD</a:t>
              </a:r>
              <a:endPara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67" name="Grouper 3"/>
          <p:cNvGrpSpPr>
            <a:grpSpLocks/>
          </p:cNvGrpSpPr>
          <p:nvPr/>
        </p:nvGrpSpPr>
        <p:grpSpPr bwMode="auto">
          <a:xfrm>
            <a:off x="4149193" y="1033328"/>
            <a:ext cx="600939" cy="3857617"/>
            <a:chOff x="2526516" y="3540984"/>
            <a:chExt cx="754021" cy="2217810"/>
          </a:xfrm>
          <a:solidFill>
            <a:srgbClr val="FF0000"/>
          </a:solidFill>
        </p:grpSpPr>
        <p:sp>
          <p:nvSpPr>
            <p:cNvPr id="69" name="ZoneTexte 74"/>
            <p:cNvSpPr txBox="1">
              <a:spLocks noChangeArrowheads="1"/>
            </p:cNvSpPr>
            <p:nvPr/>
          </p:nvSpPr>
          <p:spPr bwMode="auto">
            <a:xfrm>
              <a:off x="2526516" y="3540984"/>
              <a:ext cx="754021" cy="159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45 Light" pitchFamily="34" charset="0"/>
                  <a:ea typeface="ＭＳ Ｐゴシック" pitchFamily="34" charset="-128"/>
                </a:rPr>
                <a:t>HD</a:t>
              </a:r>
              <a:endPara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2615905" y="3815117"/>
              <a:ext cx="384532" cy="1943677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 Unicode"/>
                <a:ea typeface="+mn-ea"/>
              </a:endParaRPr>
            </a:p>
          </p:txBody>
        </p:sp>
      </p:grpSp>
      <p:grpSp>
        <p:nvGrpSpPr>
          <p:cNvPr id="72" name="Grouper 3"/>
          <p:cNvGrpSpPr>
            <a:grpSpLocks/>
          </p:cNvGrpSpPr>
          <p:nvPr/>
        </p:nvGrpSpPr>
        <p:grpSpPr bwMode="auto">
          <a:xfrm>
            <a:off x="6725345" y="1624972"/>
            <a:ext cx="399468" cy="3250159"/>
            <a:chOff x="2601393" y="3640751"/>
            <a:chExt cx="572019" cy="2118043"/>
          </a:xfrm>
          <a:solidFill>
            <a:srgbClr val="FF0000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2615904" y="3924585"/>
              <a:ext cx="507079" cy="1834209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 Unicode"/>
                <a:ea typeface="+mn-ea"/>
              </a:endParaRPr>
            </a:p>
          </p:txBody>
        </p:sp>
        <p:sp>
          <p:nvSpPr>
            <p:cNvPr id="74" name="ZoneTexte 74"/>
            <p:cNvSpPr txBox="1">
              <a:spLocks noChangeArrowheads="1"/>
            </p:cNvSpPr>
            <p:nvPr/>
          </p:nvSpPr>
          <p:spPr bwMode="auto">
            <a:xfrm>
              <a:off x="2601393" y="3640751"/>
              <a:ext cx="572019" cy="1805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45 Light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45 Light" pitchFamily="34" charset="0"/>
                  <a:ea typeface="ＭＳ Ｐゴシック" pitchFamily="34" charset="-128"/>
                </a:rPr>
                <a:t>HD</a:t>
              </a:r>
              <a:endPara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81" name="ZoneTexte 79"/>
          <p:cNvSpPr txBox="1">
            <a:spLocks noChangeArrowheads="1"/>
          </p:cNvSpPr>
          <p:nvPr/>
        </p:nvSpPr>
        <p:spPr bwMode="auto">
          <a:xfrm>
            <a:off x="1866396" y="4381873"/>
            <a:ext cx="603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OFF </a:t>
            </a:r>
            <a: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/>
            </a:r>
            <a:b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</a:br>
            <a:r>
              <a: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period</a:t>
            </a:r>
            <a:endParaRPr kumimoji="0" lang="en-GB" sz="1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83" name="ZoneTexte 79"/>
          <p:cNvSpPr txBox="1">
            <a:spLocks noChangeArrowheads="1"/>
          </p:cNvSpPr>
          <p:nvPr/>
        </p:nvSpPr>
        <p:spPr bwMode="auto">
          <a:xfrm>
            <a:off x="3305958" y="4413178"/>
            <a:ext cx="603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ON </a:t>
            </a:r>
            <a: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/>
            </a:r>
            <a:b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</a:br>
            <a:r>
              <a: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period</a:t>
            </a:r>
            <a:endParaRPr kumimoji="0" lang="en-GB" sz="12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84" name="ZoneTexte 79"/>
          <p:cNvSpPr txBox="1">
            <a:spLocks noChangeArrowheads="1"/>
          </p:cNvSpPr>
          <p:nvPr/>
        </p:nvSpPr>
        <p:spPr bwMode="auto">
          <a:xfrm>
            <a:off x="5112707" y="4379898"/>
            <a:ext cx="603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ON </a:t>
            </a:r>
            <a: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/>
            </a:r>
            <a:b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</a:br>
            <a:r>
              <a: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period</a:t>
            </a:r>
            <a:endParaRPr kumimoji="0" lang="en-GB" sz="12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85" name="ZoneTexte 79"/>
          <p:cNvSpPr txBox="1">
            <a:spLocks noChangeArrowheads="1"/>
          </p:cNvSpPr>
          <p:nvPr/>
        </p:nvSpPr>
        <p:spPr bwMode="auto">
          <a:xfrm>
            <a:off x="5981818" y="4379898"/>
            <a:ext cx="603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ON </a:t>
            </a:r>
            <a: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/>
            </a:r>
            <a:b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</a:br>
            <a:r>
              <a: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period</a:t>
            </a:r>
            <a:endParaRPr kumimoji="0" lang="en-GB" sz="12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86" name="ZoneTexte 79"/>
          <p:cNvSpPr txBox="1">
            <a:spLocks noChangeArrowheads="1"/>
          </p:cNvSpPr>
          <p:nvPr/>
        </p:nvSpPr>
        <p:spPr bwMode="auto">
          <a:xfrm rot="16200000">
            <a:off x="6442352" y="4291604"/>
            <a:ext cx="9014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ON period</a:t>
            </a:r>
            <a:endParaRPr kumimoji="0" lang="en-GB" sz="12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87" name="ZoneTexte 79"/>
          <p:cNvSpPr txBox="1">
            <a:spLocks noChangeArrowheads="1"/>
          </p:cNvSpPr>
          <p:nvPr/>
        </p:nvSpPr>
        <p:spPr bwMode="auto">
          <a:xfrm>
            <a:off x="7498331" y="4370280"/>
            <a:ext cx="603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ON </a:t>
            </a:r>
            <a: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/>
            </a:r>
            <a:b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</a:br>
            <a:r>
              <a: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period</a:t>
            </a:r>
            <a:endParaRPr kumimoji="0" lang="en-GB" sz="12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88" name="ZoneTexte 72"/>
          <p:cNvSpPr txBox="1">
            <a:spLocks noChangeArrowheads="1"/>
          </p:cNvSpPr>
          <p:nvPr/>
        </p:nvSpPr>
        <p:spPr bwMode="auto">
          <a:xfrm rot="16200000">
            <a:off x="5328420" y="4461204"/>
            <a:ext cx="99801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OFF  period</a:t>
            </a:r>
            <a:endParaRPr kumimoji="0" lang="en-GB" sz="7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89" name="ZoneTexte 79"/>
          <p:cNvSpPr txBox="1">
            <a:spLocks noChangeArrowheads="1"/>
          </p:cNvSpPr>
          <p:nvPr/>
        </p:nvSpPr>
        <p:spPr bwMode="auto">
          <a:xfrm>
            <a:off x="4501520" y="4350791"/>
            <a:ext cx="603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OFF </a:t>
            </a:r>
            <a: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/>
            </a:r>
            <a:b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</a:br>
            <a:r>
              <a: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period</a:t>
            </a:r>
            <a:endParaRPr kumimoji="0" lang="en-GB" sz="1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90" name="ZoneTexte 79"/>
          <p:cNvSpPr txBox="1">
            <a:spLocks noChangeArrowheads="1"/>
          </p:cNvSpPr>
          <p:nvPr/>
        </p:nvSpPr>
        <p:spPr bwMode="auto">
          <a:xfrm>
            <a:off x="7023789" y="4389428"/>
            <a:ext cx="603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OFF </a:t>
            </a:r>
            <a: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/>
            </a:r>
            <a:b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</a:br>
            <a:r>
              <a: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period</a:t>
            </a:r>
            <a:endParaRPr kumimoji="0" lang="en-GB" sz="1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91" name="ZoneTexte 72"/>
          <p:cNvSpPr txBox="1">
            <a:spLocks noChangeArrowheads="1"/>
          </p:cNvSpPr>
          <p:nvPr/>
        </p:nvSpPr>
        <p:spPr bwMode="auto">
          <a:xfrm rot="16200000">
            <a:off x="3521639" y="4299406"/>
            <a:ext cx="998010" cy="2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OFF  period</a:t>
            </a:r>
            <a:endParaRPr kumimoji="0" lang="en-GB" sz="1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92" name="ZoneTexte 79"/>
          <p:cNvSpPr txBox="1">
            <a:spLocks noChangeArrowheads="1"/>
          </p:cNvSpPr>
          <p:nvPr/>
        </p:nvSpPr>
        <p:spPr bwMode="auto">
          <a:xfrm rot="16200000">
            <a:off x="3902032" y="4272987"/>
            <a:ext cx="9014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ON period</a:t>
            </a:r>
            <a:endParaRPr kumimoji="0" lang="en-GB" sz="12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147" name="ZoneTexte 79"/>
          <p:cNvSpPr txBox="1">
            <a:spLocks noChangeArrowheads="1"/>
          </p:cNvSpPr>
          <p:nvPr/>
        </p:nvSpPr>
        <p:spPr bwMode="auto">
          <a:xfrm>
            <a:off x="7946414" y="4423078"/>
            <a:ext cx="603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OFF </a:t>
            </a:r>
            <a: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/>
            </a:r>
            <a:b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</a:br>
            <a:r>
              <a: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period</a:t>
            </a:r>
            <a:endParaRPr kumimoji="0" lang="en-GB" sz="1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cxnSp>
        <p:nvCxnSpPr>
          <p:cNvPr id="150" name="Connecteur droit 149"/>
          <p:cNvCxnSpPr>
            <a:cxnSpLocks noChangeShapeType="1"/>
          </p:cNvCxnSpPr>
          <p:nvPr/>
        </p:nvCxnSpPr>
        <p:spPr bwMode="auto">
          <a:xfrm flipV="1">
            <a:off x="2565261" y="4904630"/>
            <a:ext cx="0" cy="366711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2" name="Connecteur droit 151"/>
          <p:cNvCxnSpPr>
            <a:cxnSpLocks noChangeShapeType="1"/>
          </p:cNvCxnSpPr>
          <p:nvPr/>
        </p:nvCxnSpPr>
        <p:spPr bwMode="auto">
          <a:xfrm flipV="1">
            <a:off x="3377078" y="4886445"/>
            <a:ext cx="0" cy="366711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" name="Connecteur droit 152"/>
          <p:cNvCxnSpPr>
            <a:cxnSpLocks noChangeShapeType="1"/>
          </p:cNvCxnSpPr>
          <p:nvPr/>
        </p:nvCxnSpPr>
        <p:spPr bwMode="auto">
          <a:xfrm flipV="1">
            <a:off x="4214276" y="4880847"/>
            <a:ext cx="0" cy="366711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4" name="Connecteur droit 153"/>
          <p:cNvCxnSpPr>
            <a:cxnSpLocks noChangeShapeType="1"/>
          </p:cNvCxnSpPr>
          <p:nvPr/>
        </p:nvCxnSpPr>
        <p:spPr bwMode="auto">
          <a:xfrm flipV="1">
            <a:off x="5073013" y="4911041"/>
            <a:ext cx="0" cy="366711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5" name="Connecteur droit 154"/>
          <p:cNvCxnSpPr>
            <a:cxnSpLocks noChangeShapeType="1"/>
          </p:cNvCxnSpPr>
          <p:nvPr/>
        </p:nvCxnSpPr>
        <p:spPr bwMode="auto">
          <a:xfrm flipV="1">
            <a:off x="5873921" y="4911041"/>
            <a:ext cx="0" cy="366711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6" name="Connecteur droit 155"/>
          <p:cNvCxnSpPr>
            <a:cxnSpLocks noChangeShapeType="1"/>
          </p:cNvCxnSpPr>
          <p:nvPr/>
        </p:nvCxnSpPr>
        <p:spPr bwMode="auto">
          <a:xfrm flipV="1">
            <a:off x="6683037" y="4867586"/>
            <a:ext cx="0" cy="366711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7" name="Connecteur droit 156"/>
          <p:cNvCxnSpPr>
            <a:cxnSpLocks noChangeShapeType="1"/>
          </p:cNvCxnSpPr>
          <p:nvPr/>
        </p:nvCxnSpPr>
        <p:spPr bwMode="auto">
          <a:xfrm flipV="1">
            <a:off x="7556739" y="4892695"/>
            <a:ext cx="0" cy="366711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9" name="Connecteur droit 158"/>
          <p:cNvCxnSpPr>
            <a:cxnSpLocks noChangeShapeType="1"/>
          </p:cNvCxnSpPr>
          <p:nvPr/>
        </p:nvCxnSpPr>
        <p:spPr bwMode="auto">
          <a:xfrm flipV="1">
            <a:off x="1729929" y="4888535"/>
            <a:ext cx="0" cy="366711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0" name="ZoneTexte 159"/>
          <p:cNvSpPr txBox="1"/>
          <p:nvPr/>
        </p:nvSpPr>
        <p:spPr>
          <a:xfrm>
            <a:off x="1608796" y="5239607"/>
            <a:ext cx="245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0099"/>
                </a:solidFill>
              </a:rPr>
              <a:t>t</a:t>
            </a:r>
            <a:endParaRPr lang="fr-FR" sz="1400" b="1" dirty="0">
              <a:solidFill>
                <a:srgbClr val="000099"/>
              </a:solidFill>
            </a:endParaRPr>
          </a:p>
        </p:txBody>
      </p:sp>
      <p:sp>
        <p:nvSpPr>
          <p:cNvPr id="161" name="ZoneTexte 160"/>
          <p:cNvSpPr txBox="1"/>
          <p:nvPr/>
        </p:nvSpPr>
        <p:spPr>
          <a:xfrm>
            <a:off x="2442471" y="5246069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0099"/>
                </a:solidFill>
              </a:rPr>
              <a:t>t+T</a:t>
            </a:r>
            <a:endParaRPr lang="fr-FR" sz="1400" b="1" dirty="0">
              <a:solidFill>
                <a:srgbClr val="000099"/>
              </a:solidFill>
            </a:endParaRPr>
          </a:p>
        </p:txBody>
      </p:sp>
      <p:sp>
        <p:nvSpPr>
          <p:cNvPr id="162" name="ZoneTexte 161"/>
          <p:cNvSpPr txBox="1"/>
          <p:nvPr/>
        </p:nvSpPr>
        <p:spPr>
          <a:xfrm>
            <a:off x="3164517" y="5247558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0099"/>
                </a:solidFill>
              </a:rPr>
              <a:t>t+2T</a:t>
            </a:r>
            <a:endParaRPr lang="fr-FR" sz="1400" b="1" dirty="0">
              <a:solidFill>
                <a:srgbClr val="000099"/>
              </a:solidFill>
            </a:endParaRPr>
          </a:p>
        </p:txBody>
      </p:sp>
      <p:sp>
        <p:nvSpPr>
          <p:cNvPr id="163" name="ZoneTexte 162"/>
          <p:cNvSpPr txBox="1"/>
          <p:nvPr/>
        </p:nvSpPr>
        <p:spPr>
          <a:xfrm>
            <a:off x="3946536" y="5247558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0099"/>
                </a:solidFill>
              </a:rPr>
              <a:t>t+3T</a:t>
            </a:r>
            <a:endParaRPr lang="fr-FR" sz="1400" b="1" dirty="0">
              <a:solidFill>
                <a:srgbClr val="000099"/>
              </a:solidFill>
            </a:endParaRPr>
          </a:p>
        </p:txBody>
      </p:sp>
      <p:sp>
        <p:nvSpPr>
          <p:cNvPr id="164" name="ZoneTexte 163"/>
          <p:cNvSpPr txBox="1"/>
          <p:nvPr/>
        </p:nvSpPr>
        <p:spPr>
          <a:xfrm>
            <a:off x="4860455" y="5271341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0099"/>
                </a:solidFill>
              </a:rPr>
              <a:t>t+4T</a:t>
            </a:r>
            <a:endParaRPr lang="fr-FR" sz="1400" b="1" dirty="0">
              <a:solidFill>
                <a:srgbClr val="000099"/>
              </a:solidFill>
            </a:endParaRPr>
          </a:p>
        </p:txBody>
      </p:sp>
      <p:sp>
        <p:nvSpPr>
          <p:cNvPr id="165" name="ZoneTexte 164"/>
          <p:cNvSpPr txBox="1"/>
          <p:nvPr/>
        </p:nvSpPr>
        <p:spPr>
          <a:xfrm>
            <a:off x="5661363" y="5259406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0099"/>
                </a:solidFill>
              </a:rPr>
              <a:t>t+5T</a:t>
            </a:r>
            <a:endParaRPr lang="fr-FR" sz="1400" b="1" dirty="0">
              <a:solidFill>
                <a:srgbClr val="000099"/>
              </a:solidFill>
            </a:endParaRPr>
          </a:p>
        </p:txBody>
      </p:sp>
      <p:sp>
        <p:nvSpPr>
          <p:cNvPr id="166" name="ZoneTexte 165"/>
          <p:cNvSpPr txBox="1"/>
          <p:nvPr/>
        </p:nvSpPr>
        <p:spPr>
          <a:xfrm>
            <a:off x="6470479" y="5244580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0099"/>
                </a:solidFill>
              </a:rPr>
              <a:t>t+6T</a:t>
            </a:r>
            <a:endParaRPr lang="fr-FR" sz="1400" b="1" dirty="0">
              <a:solidFill>
                <a:srgbClr val="000099"/>
              </a:solidFill>
            </a:endParaRPr>
          </a:p>
        </p:txBody>
      </p:sp>
      <p:sp>
        <p:nvSpPr>
          <p:cNvPr id="167" name="ZoneTexte 166"/>
          <p:cNvSpPr txBox="1"/>
          <p:nvPr/>
        </p:nvSpPr>
        <p:spPr>
          <a:xfrm>
            <a:off x="7281704" y="5259406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0099"/>
                </a:solidFill>
              </a:rPr>
              <a:t>t+7T</a:t>
            </a:r>
            <a:endParaRPr lang="fr-FR" sz="1400" b="1" dirty="0">
              <a:solidFill>
                <a:srgbClr val="000099"/>
              </a:solidFill>
            </a:endParaRPr>
          </a:p>
        </p:txBody>
      </p:sp>
      <p:sp>
        <p:nvSpPr>
          <p:cNvPr id="171" name="Ellipse 170"/>
          <p:cNvSpPr/>
          <p:nvPr/>
        </p:nvSpPr>
        <p:spPr>
          <a:xfrm>
            <a:off x="6177851" y="1460680"/>
            <a:ext cx="148345" cy="18439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Ellipse 172"/>
          <p:cNvSpPr/>
          <p:nvPr/>
        </p:nvSpPr>
        <p:spPr>
          <a:xfrm>
            <a:off x="4879856" y="1274426"/>
            <a:ext cx="449381" cy="3066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Ellipse 173"/>
          <p:cNvSpPr/>
          <p:nvPr/>
        </p:nvSpPr>
        <p:spPr>
          <a:xfrm>
            <a:off x="6520870" y="1613347"/>
            <a:ext cx="233725" cy="4700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Ellipse 174"/>
          <p:cNvSpPr/>
          <p:nvPr/>
        </p:nvSpPr>
        <p:spPr>
          <a:xfrm>
            <a:off x="5239578" y="1238579"/>
            <a:ext cx="575463" cy="3066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ZoneTexte 74"/>
          <p:cNvSpPr txBox="1">
            <a:spLocks noChangeArrowheads="1"/>
          </p:cNvSpPr>
          <p:nvPr/>
        </p:nvSpPr>
        <p:spPr bwMode="auto">
          <a:xfrm>
            <a:off x="4972012" y="1183779"/>
            <a:ext cx="803275" cy="2769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FULL HD</a:t>
            </a:r>
          </a:p>
        </p:txBody>
      </p:sp>
      <p:sp>
        <p:nvSpPr>
          <p:cNvPr id="176" name="Ellipse 175"/>
          <p:cNvSpPr/>
          <p:nvPr/>
        </p:nvSpPr>
        <p:spPr>
          <a:xfrm>
            <a:off x="7580592" y="2624897"/>
            <a:ext cx="206230" cy="19379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Ellipse 179"/>
          <p:cNvSpPr/>
          <p:nvPr/>
        </p:nvSpPr>
        <p:spPr>
          <a:xfrm>
            <a:off x="3500663" y="2577192"/>
            <a:ext cx="136130" cy="2485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Ellipse 180"/>
          <p:cNvSpPr/>
          <p:nvPr/>
        </p:nvSpPr>
        <p:spPr>
          <a:xfrm>
            <a:off x="4258829" y="1298744"/>
            <a:ext cx="136130" cy="2628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Ellipse 181"/>
          <p:cNvSpPr/>
          <p:nvPr/>
        </p:nvSpPr>
        <p:spPr>
          <a:xfrm>
            <a:off x="3305957" y="2512518"/>
            <a:ext cx="271051" cy="2485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Ellipse 182"/>
          <p:cNvSpPr/>
          <p:nvPr/>
        </p:nvSpPr>
        <p:spPr>
          <a:xfrm>
            <a:off x="3508614" y="2564380"/>
            <a:ext cx="244280" cy="2485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4" name="Ellipse 183"/>
          <p:cNvSpPr/>
          <p:nvPr/>
        </p:nvSpPr>
        <p:spPr>
          <a:xfrm>
            <a:off x="3713139" y="2451796"/>
            <a:ext cx="136130" cy="2485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6" name="Ellipse 185"/>
          <p:cNvSpPr/>
          <p:nvPr/>
        </p:nvSpPr>
        <p:spPr>
          <a:xfrm>
            <a:off x="2494872" y="2693565"/>
            <a:ext cx="350428" cy="30104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7" name="Ellipse 186"/>
          <p:cNvSpPr/>
          <p:nvPr/>
        </p:nvSpPr>
        <p:spPr>
          <a:xfrm>
            <a:off x="2719401" y="2779818"/>
            <a:ext cx="453067" cy="2263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0" name="Ellipse 189"/>
          <p:cNvSpPr/>
          <p:nvPr/>
        </p:nvSpPr>
        <p:spPr>
          <a:xfrm>
            <a:off x="6725993" y="1886157"/>
            <a:ext cx="363587" cy="2485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4" name="Connecteur droit 193"/>
          <p:cNvCxnSpPr>
            <a:cxnSpLocks noChangeShapeType="1"/>
          </p:cNvCxnSpPr>
          <p:nvPr/>
        </p:nvCxnSpPr>
        <p:spPr bwMode="auto">
          <a:xfrm flipV="1">
            <a:off x="8461564" y="4888080"/>
            <a:ext cx="0" cy="366711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5" name="ZoneTexte 194"/>
          <p:cNvSpPr txBox="1"/>
          <p:nvPr/>
        </p:nvSpPr>
        <p:spPr>
          <a:xfrm>
            <a:off x="8186529" y="5254791"/>
            <a:ext cx="51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0099"/>
                </a:solidFill>
              </a:rPr>
              <a:t>t+8T</a:t>
            </a:r>
            <a:endParaRPr lang="fr-FR" sz="1400" b="1" dirty="0">
              <a:solidFill>
                <a:srgbClr val="000099"/>
              </a:solidFill>
            </a:endParaRPr>
          </a:p>
        </p:txBody>
      </p:sp>
      <p:sp>
        <p:nvSpPr>
          <p:cNvPr id="196" name="Ellipse 195"/>
          <p:cNvSpPr/>
          <p:nvPr/>
        </p:nvSpPr>
        <p:spPr>
          <a:xfrm>
            <a:off x="1316400" y="3087077"/>
            <a:ext cx="269080" cy="2485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7" name="ZoneTexte 196"/>
          <p:cNvSpPr txBox="1"/>
          <p:nvPr/>
        </p:nvSpPr>
        <p:spPr>
          <a:xfrm>
            <a:off x="15223" y="5109501"/>
            <a:ext cx="1484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0099"/>
                </a:solidFill>
              </a:rPr>
              <a:t>T: </a:t>
            </a:r>
            <a:r>
              <a:rPr lang="fr-FR" sz="1400" b="1" dirty="0" err="1" smtClean="0">
                <a:solidFill>
                  <a:srgbClr val="000099"/>
                </a:solidFill>
              </a:rPr>
              <a:t>chunk</a:t>
            </a:r>
            <a:r>
              <a:rPr lang="fr-FR" sz="1400" b="1" dirty="0" smtClean="0">
                <a:solidFill>
                  <a:srgbClr val="000099"/>
                </a:solidFill>
              </a:rPr>
              <a:t> </a:t>
            </a:r>
            <a:r>
              <a:rPr lang="fr-FR" sz="1400" b="1" dirty="0" err="1" smtClean="0">
                <a:solidFill>
                  <a:srgbClr val="000099"/>
                </a:solidFill>
              </a:rPr>
              <a:t>duration</a:t>
            </a:r>
            <a:endParaRPr lang="fr-FR" sz="1400" b="1" dirty="0">
              <a:solidFill>
                <a:srgbClr val="000099"/>
              </a:solidFill>
            </a:endParaRPr>
          </a:p>
        </p:txBody>
      </p:sp>
      <p:sp>
        <p:nvSpPr>
          <p:cNvPr id="207" name="Ellipse 206"/>
          <p:cNvSpPr/>
          <p:nvPr/>
        </p:nvSpPr>
        <p:spPr>
          <a:xfrm>
            <a:off x="6088645" y="1510081"/>
            <a:ext cx="261405" cy="125094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8" name="Ellipse 207"/>
          <p:cNvSpPr/>
          <p:nvPr/>
        </p:nvSpPr>
        <p:spPr>
          <a:xfrm>
            <a:off x="5959258" y="648693"/>
            <a:ext cx="585466" cy="17063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ZoneTexte 74"/>
          <p:cNvSpPr txBox="1">
            <a:spLocks noChangeArrowheads="1"/>
          </p:cNvSpPr>
          <p:nvPr/>
        </p:nvSpPr>
        <p:spPr bwMode="auto">
          <a:xfrm>
            <a:off x="5896858" y="1453522"/>
            <a:ext cx="872718" cy="2769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FULL HD</a:t>
            </a:r>
          </a:p>
        </p:txBody>
      </p:sp>
      <p:sp>
        <p:nvSpPr>
          <p:cNvPr id="209" name="Ellipse 208"/>
          <p:cNvSpPr/>
          <p:nvPr/>
        </p:nvSpPr>
        <p:spPr>
          <a:xfrm>
            <a:off x="6584868" y="1254481"/>
            <a:ext cx="221024" cy="72736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0" name="Ellipse 209"/>
          <p:cNvSpPr/>
          <p:nvPr/>
        </p:nvSpPr>
        <p:spPr>
          <a:xfrm>
            <a:off x="6879473" y="1827915"/>
            <a:ext cx="402231" cy="2485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1" name="Ellipse 210"/>
          <p:cNvSpPr/>
          <p:nvPr/>
        </p:nvSpPr>
        <p:spPr>
          <a:xfrm>
            <a:off x="8480570" y="3071068"/>
            <a:ext cx="206230" cy="19379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2" name="Ellipse 211"/>
          <p:cNvSpPr/>
          <p:nvPr/>
        </p:nvSpPr>
        <p:spPr>
          <a:xfrm>
            <a:off x="1205196" y="3071175"/>
            <a:ext cx="621954" cy="30915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6" name="Forme libre 205"/>
          <p:cNvSpPr/>
          <p:nvPr/>
        </p:nvSpPr>
        <p:spPr>
          <a:xfrm>
            <a:off x="1033669" y="1274849"/>
            <a:ext cx="8093102" cy="2157454"/>
          </a:xfrm>
          <a:custGeom>
            <a:avLst/>
            <a:gdLst>
              <a:gd name="connsiteX0" fmla="*/ 0 w 8093102"/>
              <a:gd name="connsiteY0" fmla="*/ 2064689 h 2157454"/>
              <a:gd name="connsiteX1" fmla="*/ 103367 w 8093102"/>
              <a:gd name="connsiteY1" fmla="*/ 2040835 h 2157454"/>
              <a:gd name="connsiteX2" fmla="*/ 143123 w 8093102"/>
              <a:gd name="connsiteY2" fmla="*/ 2048786 h 2157454"/>
              <a:gd name="connsiteX3" fmla="*/ 182880 w 8093102"/>
              <a:gd name="connsiteY3" fmla="*/ 2104445 h 2157454"/>
              <a:gd name="connsiteX4" fmla="*/ 365760 w 8093102"/>
              <a:gd name="connsiteY4" fmla="*/ 2104445 h 2157454"/>
              <a:gd name="connsiteX5" fmla="*/ 485030 w 8093102"/>
              <a:gd name="connsiteY5" fmla="*/ 2096494 h 2157454"/>
              <a:gd name="connsiteX6" fmla="*/ 564543 w 8093102"/>
              <a:gd name="connsiteY6" fmla="*/ 2056737 h 2157454"/>
              <a:gd name="connsiteX7" fmla="*/ 596348 w 8093102"/>
              <a:gd name="connsiteY7" fmla="*/ 2064689 h 2157454"/>
              <a:gd name="connsiteX8" fmla="*/ 691763 w 8093102"/>
              <a:gd name="connsiteY8" fmla="*/ 2064689 h 2157454"/>
              <a:gd name="connsiteX9" fmla="*/ 763325 w 8093102"/>
              <a:gd name="connsiteY9" fmla="*/ 2104445 h 2157454"/>
              <a:gd name="connsiteX10" fmla="*/ 834887 w 8093102"/>
              <a:gd name="connsiteY10" fmla="*/ 2001078 h 2157454"/>
              <a:gd name="connsiteX11" fmla="*/ 914400 w 8093102"/>
              <a:gd name="connsiteY11" fmla="*/ 1977224 h 2157454"/>
              <a:gd name="connsiteX12" fmla="*/ 1009816 w 8093102"/>
              <a:gd name="connsiteY12" fmla="*/ 1985176 h 2157454"/>
              <a:gd name="connsiteX13" fmla="*/ 1144988 w 8093102"/>
              <a:gd name="connsiteY13" fmla="*/ 1945419 h 2157454"/>
              <a:gd name="connsiteX14" fmla="*/ 1192696 w 8093102"/>
              <a:gd name="connsiteY14" fmla="*/ 1881809 h 2157454"/>
              <a:gd name="connsiteX15" fmla="*/ 1280160 w 8093102"/>
              <a:gd name="connsiteY15" fmla="*/ 1850004 h 2157454"/>
              <a:gd name="connsiteX16" fmla="*/ 1335819 w 8093102"/>
              <a:gd name="connsiteY16" fmla="*/ 1730734 h 2157454"/>
              <a:gd name="connsiteX17" fmla="*/ 1494845 w 8093102"/>
              <a:gd name="connsiteY17" fmla="*/ 1659172 h 2157454"/>
              <a:gd name="connsiteX18" fmla="*/ 1526650 w 8093102"/>
              <a:gd name="connsiteY18" fmla="*/ 1651221 h 2157454"/>
              <a:gd name="connsiteX19" fmla="*/ 1614115 w 8093102"/>
              <a:gd name="connsiteY19" fmla="*/ 1690977 h 2157454"/>
              <a:gd name="connsiteX20" fmla="*/ 1749287 w 8093102"/>
              <a:gd name="connsiteY20" fmla="*/ 1706880 h 2157454"/>
              <a:gd name="connsiteX21" fmla="*/ 1940118 w 8093102"/>
              <a:gd name="connsiteY21" fmla="*/ 1683026 h 2157454"/>
              <a:gd name="connsiteX22" fmla="*/ 1995777 w 8093102"/>
              <a:gd name="connsiteY22" fmla="*/ 1730734 h 2157454"/>
              <a:gd name="connsiteX23" fmla="*/ 2075290 w 8093102"/>
              <a:gd name="connsiteY23" fmla="*/ 1714831 h 2157454"/>
              <a:gd name="connsiteX24" fmla="*/ 2162755 w 8093102"/>
              <a:gd name="connsiteY24" fmla="*/ 1555805 h 2157454"/>
              <a:gd name="connsiteX25" fmla="*/ 2226365 w 8093102"/>
              <a:gd name="connsiteY25" fmla="*/ 1492195 h 2157454"/>
              <a:gd name="connsiteX26" fmla="*/ 2313830 w 8093102"/>
              <a:gd name="connsiteY26" fmla="*/ 1452438 h 2157454"/>
              <a:gd name="connsiteX27" fmla="*/ 2488758 w 8093102"/>
              <a:gd name="connsiteY27" fmla="*/ 1460390 h 2157454"/>
              <a:gd name="connsiteX28" fmla="*/ 2544417 w 8093102"/>
              <a:gd name="connsiteY28" fmla="*/ 1547854 h 2157454"/>
              <a:gd name="connsiteX29" fmla="*/ 2544417 w 8093102"/>
              <a:gd name="connsiteY29" fmla="*/ 1611464 h 2157454"/>
              <a:gd name="connsiteX30" fmla="*/ 2584174 w 8093102"/>
              <a:gd name="connsiteY30" fmla="*/ 1563757 h 2157454"/>
              <a:gd name="connsiteX31" fmla="*/ 2679590 w 8093102"/>
              <a:gd name="connsiteY31" fmla="*/ 1500146 h 2157454"/>
              <a:gd name="connsiteX32" fmla="*/ 2759103 w 8093102"/>
              <a:gd name="connsiteY32" fmla="*/ 1404731 h 2157454"/>
              <a:gd name="connsiteX33" fmla="*/ 2822713 w 8093102"/>
              <a:gd name="connsiteY33" fmla="*/ 1420633 h 2157454"/>
              <a:gd name="connsiteX34" fmla="*/ 2934031 w 8093102"/>
              <a:gd name="connsiteY34" fmla="*/ 1261607 h 2157454"/>
              <a:gd name="connsiteX35" fmla="*/ 2989690 w 8093102"/>
              <a:gd name="connsiteY35" fmla="*/ 1062824 h 2157454"/>
              <a:gd name="connsiteX36" fmla="*/ 2997642 w 8093102"/>
              <a:gd name="connsiteY36" fmla="*/ 832237 h 2157454"/>
              <a:gd name="connsiteX37" fmla="*/ 3045350 w 8093102"/>
              <a:gd name="connsiteY37" fmla="*/ 593697 h 2157454"/>
              <a:gd name="connsiteX38" fmla="*/ 3156668 w 8093102"/>
              <a:gd name="connsiteY38" fmla="*/ 307451 h 2157454"/>
              <a:gd name="connsiteX39" fmla="*/ 3196424 w 8093102"/>
              <a:gd name="connsiteY39" fmla="*/ 68911 h 2157454"/>
              <a:gd name="connsiteX40" fmla="*/ 3228230 w 8093102"/>
              <a:gd name="connsiteY40" fmla="*/ 13252 h 2157454"/>
              <a:gd name="connsiteX41" fmla="*/ 3236181 w 8093102"/>
              <a:gd name="connsiteY41" fmla="*/ 148424 h 2157454"/>
              <a:gd name="connsiteX42" fmla="*/ 3299791 w 8093102"/>
              <a:gd name="connsiteY42" fmla="*/ 243840 h 2157454"/>
              <a:gd name="connsiteX43" fmla="*/ 3355450 w 8093102"/>
              <a:gd name="connsiteY43" fmla="*/ 275645 h 2157454"/>
              <a:gd name="connsiteX44" fmla="*/ 3387256 w 8093102"/>
              <a:gd name="connsiteY44" fmla="*/ 180230 h 2157454"/>
              <a:gd name="connsiteX45" fmla="*/ 3434963 w 8093102"/>
              <a:gd name="connsiteY45" fmla="*/ 307451 h 2157454"/>
              <a:gd name="connsiteX46" fmla="*/ 3498574 w 8093102"/>
              <a:gd name="connsiteY46" fmla="*/ 212035 h 2157454"/>
              <a:gd name="connsiteX47" fmla="*/ 3657600 w 8093102"/>
              <a:gd name="connsiteY47" fmla="*/ 68911 h 2157454"/>
              <a:gd name="connsiteX48" fmla="*/ 3753016 w 8093102"/>
              <a:gd name="connsiteY48" fmla="*/ 116619 h 2157454"/>
              <a:gd name="connsiteX49" fmla="*/ 3808675 w 8093102"/>
              <a:gd name="connsiteY49" fmla="*/ 267694 h 2157454"/>
              <a:gd name="connsiteX50" fmla="*/ 4007457 w 8093102"/>
              <a:gd name="connsiteY50" fmla="*/ 331304 h 2157454"/>
              <a:gd name="connsiteX51" fmla="*/ 4182386 w 8093102"/>
              <a:gd name="connsiteY51" fmla="*/ 307451 h 2157454"/>
              <a:gd name="connsiteX52" fmla="*/ 4277802 w 8093102"/>
              <a:gd name="connsiteY52" fmla="*/ 212035 h 2157454"/>
              <a:gd name="connsiteX53" fmla="*/ 4444779 w 8093102"/>
              <a:gd name="connsiteY53" fmla="*/ 275645 h 2157454"/>
              <a:gd name="connsiteX54" fmla="*/ 4619708 w 8093102"/>
              <a:gd name="connsiteY54" fmla="*/ 291548 h 2157454"/>
              <a:gd name="connsiteX55" fmla="*/ 4778734 w 8093102"/>
              <a:gd name="connsiteY55" fmla="*/ 235889 h 2157454"/>
              <a:gd name="connsiteX56" fmla="*/ 4850296 w 8093102"/>
              <a:gd name="connsiteY56" fmla="*/ 331304 h 2157454"/>
              <a:gd name="connsiteX57" fmla="*/ 4921857 w 8093102"/>
              <a:gd name="connsiteY57" fmla="*/ 514184 h 2157454"/>
              <a:gd name="connsiteX58" fmla="*/ 5009322 w 8093102"/>
              <a:gd name="connsiteY58" fmla="*/ 903798 h 2157454"/>
              <a:gd name="connsiteX59" fmla="*/ 5144494 w 8093102"/>
              <a:gd name="connsiteY59" fmla="*/ 1539903 h 2157454"/>
              <a:gd name="connsiteX60" fmla="*/ 5192202 w 8093102"/>
              <a:gd name="connsiteY60" fmla="*/ 1993127 h 2157454"/>
              <a:gd name="connsiteX61" fmla="*/ 5263763 w 8093102"/>
              <a:gd name="connsiteY61" fmla="*/ 1706880 h 2157454"/>
              <a:gd name="connsiteX62" fmla="*/ 5311471 w 8093102"/>
              <a:gd name="connsiteY62" fmla="*/ 1166191 h 2157454"/>
              <a:gd name="connsiteX63" fmla="*/ 5367130 w 8093102"/>
              <a:gd name="connsiteY63" fmla="*/ 951506 h 2157454"/>
              <a:gd name="connsiteX64" fmla="*/ 5446643 w 8093102"/>
              <a:gd name="connsiteY64" fmla="*/ 728870 h 2157454"/>
              <a:gd name="connsiteX65" fmla="*/ 5486400 w 8093102"/>
              <a:gd name="connsiteY65" fmla="*/ 1023068 h 2157454"/>
              <a:gd name="connsiteX66" fmla="*/ 5589767 w 8093102"/>
              <a:gd name="connsiteY66" fmla="*/ 951506 h 2157454"/>
              <a:gd name="connsiteX67" fmla="*/ 5661329 w 8093102"/>
              <a:gd name="connsiteY67" fmla="*/ 728870 h 2157454"/>
              <a:gd name="connsiteX68" fmla="*/ 5772647 w 8093102"/>
              <a:gd name="connsiteY68" fmla="*/ 864042 h 2157454"/>
              <a:gd name="connsiteX69" fmla="*/ 6050943 w 8093102"/>
              <a:gd name="connsiteY69" fmla="*/ 808383 h 2157454"/>
              <a:gd name="connsiteX70" fmla="*/ 6225871 w 8093102"/>
              <a:gd name="connsiteY70" fmla="*/ 864042 h 2157454"/>
              <a:gd name="connsiteX71" fmla="*/ 6313336 w 8093102"/>
              <a:gd name="connsiteY71" fmla="*/ 1102581 h 2157454"/>
              <a:gd name="connsiteX72" fmla="*/ 6416703 w 8093102"/>
              <a:gd name="connsiteY72" fmla="*/ 1301364 h 2157454"/>
              <a:gd name="connsiteX73" fmla="*/ 6559826 w 8093102"/>
              <a:gd name="connsiteY73" fmla="*/ 1444487 h 2157454"/>
              <a:gd name="connsiteX74" fmla="*/ 6702950 w 8093102"/>
              <a:gd name="connsiteY74" fmla="*/ 1563757 h 2157454"/>
              <a:gd name="connsiteX75" fmla="*/ 6830170 w 8093102"/>
              <a:gd name="connsiteY75" fmla="*/ 1452438 h 2157454"/>
              <a:gd name="connsiteX76" fmla="*/ 6957391 w 8093102"/>
              <a:gd name="connsiteY76" fmla="*/ 1563757 h 2157454"/>
              <a:gd name="connsiteX77" fmla="*/ 7187979 w 8093102"/>
              <a:gd name="connsiteY77" fmla="*/ 1595562 h 2157454"/>
              <a:gd name="connsiteX78" fmla="*/ 7243638 w 8093102"/>
              <a:gd name="connsiteY78" fmla="*/ 1770491 h 2157454"/>
              <a:gd name="connsiteX79" fmla="*/ 7354956 w 8093102"/>
              <a:gd name="connsiteY79" fmla="*/ 1842052 h 2157454"/>
              <a:gd name="connsiteX80" fmla="*/ 7482177 w 8093102"/>
              <a:gd name="connsiteY80" fmla="*/ 1945419 h 2157454"/>
              <a:gd name="connsiteX81" fmla="*/ 7609398 w 8093102"/>
              <a:gd name="connsiteY81" fmla="*/ 1961322 h 2157454"/>
              <a:gd name="connsiteX82" fmla="*/ 7776376 w 8093102"/>
              <a:gd name="connsiteY82" fmla="*/ 2032884 h 2157454"/>
              <a:gd name="connsiteX83" fmla="*/ 7927450 w 8093102"/>
              <a:gd name="connsiteY83" fmla="*/ 2152153 h 2157454"/>
              <a:gd name="connsiteX84" fmla="*/ 8078525 w 8093102"/>
              <a:gd name="connsiteY84" fmla="*/ 2064689 h 2157454"/>
              <a:gd name="connsiteX85" fmla="*/ 8014915 w 8093102"/>
              <a:gd name="connsiteY85" fmla="*/ 2064689 h 215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093102" h="2157454">
                <a:moveTo>
                  <a:pt x="0" y="2064689"/>
                </a:moveTo>
                <a:cubicBezTo>
                  <a:pt x="39756" y="2054087"/>
                  <a:pt x="79513" y="2043485"/>
                  <a:pt x="103367" y="2040835"/>
                </a:cubicBezTo>
                <a:cubicBezTo>
                  <a:pt x="127221" y="2038185"/>
                  <a:pt x="129871" y="2038184"/>
                  <a:pt x="143123" y="2048786"/>
                </a:cubicBezTo>
                <a:cubicBezTo>
                  <a:pt x="156375" y="2059388"/>
                  <a:pt x="145774" y="2095169"/>
                  <a:pt x="182880" y="2104445"/>
                </a:cubicBezTo>
                <a:cubicBezTo>
                  <a:pt x="219986" y="2113721"/>
                  <a:pt x="315402" y="2105770"/>
                  <a:pt x="365760" y="2104445"/>
                </a:cubicBezTo>
                <a:cubicBezTo>
                  <a:pt x="416118" y="2103120"/>
                  <a:pt x="451900" y="2104445"/>
                  <a:pt x="485030" y="2096494"/>
                </a:cubicBezTo>
                <a:cubicBezTo>
                  <a:pt x="518160" y="2088543"/>
                  <a:pt x="545990" y="2062038"/>
                  <a:pt x="564543" y="2056737"/>
                </a:cubicBezTo>
                <a:cubicBezTo>
                  <a:pt x="583096" y="2051436"/>
                  <a:pt x="575145" y="2063364"/>
                  <a:pt x="596348" y="2064689"/>
                </a:cubicBezTo>
                <a:cubicBezTo>
                  <a:pt x="617551" y="2066014"/>
                  <a:pt x="663934" y="2058063"/>
                  <a:pt x="691763" y="2064689"/>
                </a:cubicBezTo>
                <a:cubicBezTo>
                  <a:pt x="719592" y="2071315"/>
                  <a:pt x="739471" y="2115047"/>
                  <a:pt x="763325" y="2104445"/>
                </a:cubicBezTo>
                <a:cubicBezTo>
                  <a:pt x="787179" y="2093843"/>
                  <a:pt x="809708" y="2022281"/>
                  <a:pt x="834887" y="2001078"/>
                </a:cubicBezTo>
                <a:cubicBezTo>
                  <a:pt x="860066" y="1979875"/>
                  <a:pt x="885245" y="1979874"/>
                  <a:pt x="914400" y="1977224"/>
                </a:cubicBezTo>
                <a:cubicBezTo>
                  <a:pt x="943555" y="1974574"/>
                  <a:pt x="971385" y="1990477"/>
                  <a:pt x="1009816" y="1985176"/>
                </a:cubicBezTo>
                <a:cubicBezTo>
                  <a:pt x="1048247" y="1979875"/>
                  <a:pt x="1114508" y="1962647"/>
                  <a:pt x="1144988" y="1945419"/>
                </a:cubicBezTo>
                <a:cubicBezTo>
                  <a:pt x="1175468" y="1928191"/>
                  <a:pt x="1170167" y="1897711"/>
                  <a:pt x="1192696" y="1881809"/>
                </a:cubicBezTo>
                <a:cubicBezTo>
                  <a:pt x="1215225" y="1865907"/>
                  <a:pt x="1256306" y="1875183"/>
                  <a:pt x="1280160" y="1850004"/>
                </a:cubicBezTo>
                <a:cubicBezTo>
                  <a:pt x="1304014" y="1824825"/>
                  <a:pt x="1300038" y="1762539"/>
                  <a:pt x="1335819" y="1730734"/>
                </a:cubicBezTo>
                <a:cubicBezTo>
                  <a:pt x="1371600" y="1698929"/>
                  <a:pt x="1463040" y="1672424"/>
                  <a:pt x="1494845" y="1659172"/>
                </a:cubicBezTo>
                <a:cubicBezTo>
                  <a:pt x="1526650" y="1645920"/>
                  <a:pt x="1506772" y="1645920"/>
                  <a:pt x="1526650" y="1651221"/>
                </a:cubicBezTo>
                <a:cubicBezTo>
                  <a:pt x="1546528" y="1656522"/>
                  <a:pt x="1577009" y="1681701"/>
                  <a:pt x="1614115" y="1690977"/>
                </a:cubicBezTo>
                <a:cubicBezTo>
                  <a:pt x="1651221" y="1700253"/>
                  <a:pt x="1694953" y="1708205"/>
                  <a:pt x="1749287" y="1706880"/>
                </a:cubicBezTo>
                <a:cubicBezTo>
                  <a:pt x="1803621" y="1705555"/>
                  <a:pt x="1899036" y="1679050"/>
                  <a:pt x="1940118" y="1683026"/>
                </a:cubicBezTo>
                <a:cubicBezTo>
                  <a:pt x="1981200" y="1687002"/>
                  <a:pt x="1973248" y="1725433"/>
                  <a:pt x="1995777" y="1730734"/>
                </a:cubicBezTo>
                <a:cubicBezTo>
                  <a:pt x="2018306" y="1736035"/>
                  <a:pt x="2047460" y="1743986"/>
                  <a:pt x="2075290" y="1714831"/>
                </a:cubicBezTo>
                <a:cubicBezTo>
                  <a:pt x="2103120" y="1685676"/>
                  <a:pt x="2137576" y="1592911"/>
                  <a:pt x="2162755" y="1555805"/>
                </a:cubicBezTo>
                <a:cubicBezTo>
                  <a:pt x="2187934" y="1518699"/>
                  <a:pt x="2201186" y="1509423"/>
                  <a:pt x="2226365" y="1492195"/>
                </a:cubicBezTo>
                <a:cubicBezTo>
                  <a:pt x="2251544" y="1474967"/>
                  <a:pt x="2270098" y="1457739"/>
                  <a:pt x="2313830" y="1452438"/>
                </a:cubicBezTo>
                <a:cubicBezTo>
                  <a:pt x="2357562" y="1447137"/>
                  <a:pt x="2450327" y="1444487"/>
                  <a:pt x="2488758" y="1460390"/>
                </a:cubicBezTo>
                <a:cubicBezTo>
                  <a:pt x="2527189" y="1476293"/>
                  <a:pt x="2535141" y="1522675"/>
                  <a:pt x="2544417" y="1547854"/>
                </a:cubicBezTo>
                <a:cubicBezTo>
                  <a:pt x="2553693" y="1573033"/>
                  <a:pt x="2537791" y="1608814"/>
                  <a:pt x="2544417" y="1611464"/>
                </a:cubicBezTo>
                <a:cubicBezTo>
                  <a:pt x="2551043" y="1614114"/>
                  <a:pt x="2561645" y="1582310"/>
                  <a:pt x="2584174" y="1563757"/>
                </a:cubicBezTo>
                <a:cubicBezTo>
                  <a:pt x="2606703" y="1545204"/>
                  <a:pt x="2650435" y="1526650"/>
                  <a:pt x="2679590" y="1500146"/>
                </a:cubicBezTo>
                <a:cubicBezTo>
                  <a:pt x="2708745" y="1473642"/>
                  <a:pt x="2735249" y="1417983"/>
                  <a:pt x="2759103" y="1404731"/>
                </a:cubicBezTo>
                <a:cubicBezTo>
                  <a:pt x="2782957" y="1391479"/>
                  <a:pt x="2793558" y="1444487"/>
                  <a:pt x="2822713" y="1420633"/>
                </a:cubicBezTo>
                <a:cubicBezTo>
                  <a:pt x="2851868" y="1396779"/>
                  <a:pt x="2906202" y="1321242"/>
                  <a:pt x="2934031" y="1261607"/>
                </a:cubicBezTo>
                <a:cubicBezTo>
                  <a:pt x="2961860" y="1201972"/>
                  <a:pt x="2979088" y="1134386"/>
                  <a:pt x="2989690" y="1062824"/>
                </a:cubicBezTo>
                <a:cubicBezTo>
                  <a:pt x="3000292" y="991262"/>
                  <a:pt x="2988365" y="910425"/>
                  <a:pt x="2997642" y="832237"/>
                </a:cubicBezTo>
                <a:cubicBezTo>
                  <a:pt x="3006919" y="754049"/>
                  <a:pt x="3018846" y="681161"/>
                  <a:pt x="3045350" y="593697"/>
                </a:cubicBezTo>
                <a:cubicBezTo>
                  <a:pt x="3071854" y="506233"/>
                  <a:pt x="3131489" y="394915"/>
                  <a:pt x="3156668" y="307451"/>
                </a:cubicBezTo>
                <a:cubicBezTo>
                  <a:pt x="3181847" y="219987"/>
                  <a:pt x="3184497" y="117944"/>
                  <a:pt x="3196424" y="68911"/>
                </a:cubicBezTo>
                <a:cubicBezTo>
                  <a:pt x="3208351" y="19878"/>
                  <a:pt x="3221604" y="0"/>
                  <a:pt x="3228230" y="13252"/>
                </a:cubicBezTo>
                <a:cubicBezTo>
                  <a:pt x="3234856" y="26504"/>
                  <a:pt x="3224254" y="109993"/>
                  <a:pt x="3236181" y="148424"/>
                </a:cubicBezTo>
                <a:cubicBezTo>
                  <a:pt x="3248108" y="186855"/>
                  <a:pt x="3279913" y="222637"/>
                  <a:pt x="3299791" y="243840"/>
                </a:cubicBezTo>
                <a:cubicBezTo>
                  <a:pt x="3319669" y="265043"/>
                  <a:pt x="3340873" y="286247"/>
                  <a:pt x="3355450" y="275645"/>
                </a:cubicBezTo>
                <a:cubicBezTo>
                  <a:pt x="3370027" y="265043"/>
                  <a:pt x="3374004" y="174929"/>
                  <a:pt x="3387256" y="180230"/>
                </a:cubicBezTo>
                <a:cubicBezTo>
                  <a:pt x="3400508" y="185531"/>
                  <a:pt x="3416410" y="302150"/>
                  <a:pt x="3434963" y="307451"/>
                </a:cubicBezTo>
                <a:cubicBezTo>
                  <a:pt x="3453516" y="312752"/>
                  <a:pt x="3461468" y="251792"/>
                  <a:pt x="3498574" y="212035"/>
                </a:cubicBezTo>
                <a:cubicBezTo>
                  <a:pt x="3535680" y="172278"/>
                  <a:pt x="3615193" y="84814"/>
                  <a:pt x="3657600" y="68911"/>
                </a:cubicBezTo>
                <a:cubicBezTo>
                  <a:pt x="3700007" y="53008"/>
                  <a:pt x="3727837" y="83489"/>
                  <a:pt x="3753016" y="116619"/>
                </a:cubicBezTo>
                <a:cubicBezTo>
                  <a:pt x="3778195" y="149750"/>
                  <a:pt x="3766268" y="231913"/>
                  <a:pt x="3808675" y="267694"/>
                </a:cubicBezTo>
                <a:cubicBezTo>
                  <a:pt x="3851082" y="303475"/>
                  <a:pt x="3945172" y="324678"/>
                  <a:pt x="4007457" y="331304"/>
                </a:cubicBezTo>
                <a:cubicBezTo>
                  <a:pt x="4069742" y="337930"/>
                  <a:pt x="4137329" y="327329"/>
                  <a:pt x="4182386" y="307451"/>
                </a:cubicBezTo>
                <a:cubicBezTo>
                  <a:pt x="4227443" y="287573"/>
                  <a:pt x="4234070" y="217336"/>
                  <a:pt x="4277802" y="212035"/>
                </a:cubicBezTo>
                <a:cubicBezTo>
                  <a:pt x="4321534" y="206734"/>
                  <a:pt x="4387795" y="262393"/>
                  <a:pt x="4444779" y="275645"/>
                </a:cubicBezTo>
                <a:cubicBezTo>
                  <a:pt x="4501763" y="288897"/>
                  <a:pt x="4564049" y="298174"/>
                  <a:pt x="4619708" y="291548"/>
                </a:cubicBezTo>
                <a:cubicBezTo>
                  <a:pt x="4675367" y="284922"/>
                  <a:pt x="4740303" y="229263"/>
                  <a:pt x="4778734" y="235889"/>
                </a:cubicBezTo>
                <a:cubicBezTo>
                  <a:pt x="4817165" y="242515"/>
                  <a:pt x="4826442" y="284922"/>
                  <a:pt x="4850296" y="331304"/>
                </a:cubicBezTo>
                <a:cubicBezTo>
                  <a:pt x="4874150" y="377686"/>
                  <a:pt x="4895353" y="418769"/>
                  <a:pt x="4921857" y="514184"/>
                </a:cubicBezTo>
                <a:cubicBezTo>
                  <a:pt x="4948361" y="609599"/>
                  <a:pt x="4972216" y="732845"/>
                  <a:pt x="5009322" y="903798"/>
                </a:cubicBezTo>
                <a:cubicBezTo>
                  <a:pt x="5046428" y="1074751"/>
                  <a:pt x="5114014" y="1358348"/>
                  <a:pt x="5144494" y="1539903"/>
                </a:cubicBezTo>
                <a:cubicBezTo>
                  <a:pt x="5174974" y="1721458"/>
                  <a:pt x="5172324" y="1965298"/>
                  <a:pt x="5192202" y="1993127"/>
                </a:cubicBezTo>
                <a:cubicBezTo>
                  <a:pt x="5212080" y="2020956"/>
                  <a:pt x="5243885" y="1844703"/>
                  <a:pt x="5263763" y="1706880"/>
                </a:cubicBezTo>
                <a:cubicBezTo>
                  <a:pt x="5283641" y="1569057"/>
                  <a:pt x="5294243" y="1292087"/>
                  <a:pt x="5311471" y="1166191"/>
                </a:cubicBezTo>
                <a:cubicBezTo>
                  <a:pt x="5328699" y="1040295"/>
                  <a:pt x="5344601" y="1024393"/>
                  <a:pt x="5367130" y="951506"/>
                </a:cubicBezTo>
                <a:cubicBezTo>
                  <a:pt x="5389659" y="878619"/>
                  <a:pt x="5426765" y="716943"/>
                  <a:pt x="5446643" y="728870"/>
                </a:cubicBezTo>
                <a:cubicBezTo>
                  <a:pt x="5466521" y="740797"/>
                  <a:pt x="5462546" y="985962"/>
                  <a:pt x="5486400" y="1023068"/>
                </a:cubicBezTo>
                <a:cubicBezTo>
                  <a:pt x="5510254" y="1060174"/>
                  <a:pt x="5560612" y="1000539"/>
                  <a:pt x="5589767" y="951506"/>
                </a:cubicBezTo>
                <a:cubicBezTo>
                  <a:pt x="5618922" y="902473"/>
                  <a:pt x="5630849" y="743447"/>
                  <a:pt x="5661329" y="728870"/>
                </a:cubicBezTo>
                <a:cubicBezTo>
                  <a:pt x="5691809" y="714293"/>
                  <a:pt x="5707711" y="850790"/>
                  <a:pt x="5772647" y="864042"/>
                </a:cubicBezTo>
                <a:cubicBezTo>
                  <a:pt x="5837583" y="877294"/>
                  <a:pt x="5975406" y="808383"/>
                  <a:pt x="6050943" y="808383"/>
                </a:cubicBezTo>
                <a:cubicBezTo>
                  <a:pt x="6126480" y="808383"/>
                  <a:pt x="6182139" y="815009"/>
                  <a:pt x="6225871" y="864042"/>
                </a:cubicBezTo>
                <a:cubicBezTo>
                  <a:pt x="6269603" y="913075"/>
                  <a:pt x="6281531" y="1029694"/>
                  <a:pt x="6313336" y="1102581"/>
                </a:cubicBezTo>
                <a:cubicBezTo>
                  <a:pt x="6345141" y="1175468"/>
                  <a:pt x="6375621" y="1244380"/>
                  <a:pt x="6416703" y="1301364"/>
                </a:cubicBezTo>
                <a:cubicBezTo>
                  <a:pt x="6457785" y="1358348"/>
                  <a:pt x="6512118" y="1400755"/>
                  <a:pt x="6559826" y="1444487"/>
                </a:cubicBezTo>
                <a:cubicBezTo>
                  <a:pt x="6607534" y="1488219"/>
                  <a:pt x="6657893" y="1562432"/>
                  <a:pt x="6702950" y="1563757"/>
                </a:cubicBezTo>
                <a:cubicBezTo>
                  <a:pt x="6748007" y="1565082"/>
                  <a:pt x="6787763" y="1452438"/>
                  <a:pt x="6830170" y="1452438"/>
                </a:cubicBezTo>
                <a:cubicBezTo>
                  <a:pt x="6872577" y="1452438"/>
                  <a:pt x="6897756" y="1539903"/>
                  <a:pt x="6957391" y="1563757"/>
                </a:cubicBezTo>
                <a:cubicBezTo>
                  <a:pt x="7017026" y="1587611"/>
                  <a:pt x="7140271" y="1561106"/>
                  <a:pt x="7187979" y="1595562"/>
                </a:cubicBezTo>
                <a:cubicBezTo>
                  <a:pt x="7235687" y="1630018"/>
                  <a:pt x="7215808" y="1729409"/>
                  <a:pt x="7243638" y="1770491"/>
                </a:cubicBezTo>
                <a:cubicBezTo>
                  <a:pt x="7271468" y="1811573"/>
                  <a:pt x="7315200" y="1812897"/>
                  <a:pt x="7354956" y="1842052"/>
                </a:cubicBezTo>
                <a:cubicBezTo>
                  <a:pt x="7394712" y="1871207"/>
                  <a:pt x="7439770" y="1925541"/>
                  <a:pt x="7482177" y="1945419"/>
                </a:cubicBezTo>
                <a:cubicBezTo>
                  <a:pt x="7524584" y="1965297"/>
                  <a:pt x="7560365" y="1946745"/>
                  <a:pt x="7609398" y="1961322"/>
                </a:cubicBezTo>
                <a:cubicBezTo>
                  <a:pt x="7658431" y="1975899"/>
                  <a:pt x="7723367" y="2001079"/>
                  <a:pt x="7776376" y="2032884"/>
                </a:cubicBezTo>
                <a:cubicBezTo>
                  <a:pt x="7829385" y="2064689"/>
                  <a:pt x="7877092" y="2146852"/>
                  <a:pt x="7927450" y="2152153"/>
                </a:cubicBezTo>
                <a:cubicBezTo>
                  <a:pt x="7977808" y="2157454"/>
                  <a:pt x="8063948" y="2079266"/>
                  <a:pt x="8078525" y="2064689"/>
                </a:cubicBezTo>
                <a:cubicBezTo>
                  <a:pt x="8093102" y="2050112"/>
                  <a:pt x="8054008" y="2057400"/>
                  <a:pt x="8014915" y="2064689"/>
                </a:cubicBezTo>
              </a:path>
            </a:pathLst>
          </a:custGeom>
          <a:ln w="2540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3" name="Ellipse 212"/>
          <p:cNvSpPr/>
          <p:nvPr/>
        </p:nvSpPr>
        <p:spPr>
          <a:xfrm>
            <a:off x="5976368" y="1653102"/>
            <a:ext cx="136130" cy="2361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5" name="Ellipse 214"/>
          <p:cNvSpPr/>
          <p:nvPr/>
        </p:nvSpPr>
        <p:spPr>
          <a:xfrm>
            <a:off x="6057623" y="1957155"/>
            <a:ext cx="136130" cy="39127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0" name="Connecteur droit 139"/>
          <p:cNvCxnSpPr>
            <a:cxnSpLocks noChangeShapeType="1"/>
          </p:cNvCxnSpPr>
          <p:nvPr/>
        </p:nvCxnSpPr>
        <p:spPr bwMode="auto">
          <a:xfrm>
            <a:off x="5775287" y="968294"/>
            <a:ext cx="0" cy="517934"/>
          </a:xfrm>
          <a:prstGeom prst="line">
            <a:avLst/>
          </a:prstGeom>
          <a:noFill/>
          <a:ln w="25400">
            <a:solidFill>
              <a:srgbClr val="474B78">
                <a:lumMod val="60000"/>
                <a:lumOff val="40000"/>
              </a:srgbClr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9" name="Connecteur droit 128"/>
          <p:cNvCxnSpPr>
            <a:cxnSpLocks noChangeShapeType="1"/>
          </p:cNvCxnSpPr>
          <p:nvPr/>
        </p:nvCxnSpPr>
        <p:spPr bwMode="auto">
          <a:xfrm>
            <a:off x="1721923" y="1923650"/>
            <a:ext cx="0" cy="1381014"/>
          </a:xfrm>
          <a:prstGeom prst="line">
            <a:avLst/>
          </a:prstGeom>
          <a:noFill/>
          <a:ln w="25400">
            <a:solidFill>
              <a:srgbClr val="474B78">
                <a:lumMod val="60000"/>
                <a:lumOff val="40000"/>
              </a:srgbClr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0" name="Connecteur droit 129"/>
          <p:cNvCxnSpPr>
            <a:cxnSpLocks noChangeShapeType="1"/>
          </p:cNvCxnSpPr>
          <p:nvPr/>
        </p:nvCxnSpPr>
        <p:spPr bwMode="auto">
          <a:xfrm>
            <a:off x="3085289" y="1988231"/>
            <a:ext cx="0" cy="978340"/>
          </a:xfrm>
          <a:prstGeom prst="line">
            <a:avLst/>
          </a:prstGeom>
          <a:noFill/>
          <a:ln w="25400">
            <a:solidFill>
              <a:srgbClr val="474B78">
                <a:lumMod val="60000"/>
                <a:lumOff val="40000"/>
              </a:srgbClr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" name="Connecteur droit 132"/>
          <p:cNvCxnSpPr>
            <a:cxnSpLocks noChangeShapeType="1"/>
          </p:cNvCxnSpPr>
          <p:nvPr/>
        </p:nvCxnSpPr>
        <p:spPr bwMode="auto">
          <a:xfrm>
            <a:off x="4526900" y="981887"/>
            <a:ext cx="0" cy="517934"/>
          </a:xfrm>
          <a:prstGeom prst="line">
            <a:avLst/>
          </a:prstGeom>
          <a:noFill/>
          <a:ln w="25400">
            <a:solidFill>
              <a:srgbClr val="474B78">
                <a:lumMod val="60000"/>
                <a:lumOff val="40000"/>
              </a:srgbClr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2" name="Connecteur droit 131"/>
          <p:cNvCxnSpPr>
            <a:cxnSpLocks noChangeShapeType="1"/>
          </p:cNvCxnSpPr>
          <p:nvPr/>
        </p:nvCxnSpPr>
        <p:spPr bwMode="auto">
          <a:xfrm flipH="1">
            <a:off x="3841442" y="1836904"/>
            <a:ext cx="1" cy="886071"/>
          </a:xfrm>
          <a:prstGeom prst="line">
            <a:avLst/>
          </a:prstGeom>
          <a:noFill/>
          <a:ln w="25400">
            <a:solidFill>
              <a:srgbClr val="474B78">
                <a:lumMod val="60000"/>
                <a:lumOff val="40000"/>
              </a:srgbClr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" name="Connecteur droit 142"/>
          <p:cNvCxnSpPr>
            <a:cxnSpLocks noChangeShapeType="1"/>
          </p:cNvCxnSpPr>
          <p:nvPr/>
        </p:nvCxnSpPr>
        <p:spPr bwMode="auto">
          <a:xfrm>
            <a:off x="8021106" y="1510081"/>
            <a:ext cx="0" cy="1298655"/>
          </a:xfrm>
          <a:prstGeom prst="line">
            <a:avLst/>
          </a:prstGeom>
          <a:noFill/>
          <a:ln w="25400">
            <a:solidFill>
              <a:srgbClr val="474B78">
                <a:lumMod val="60000"/>
                <a:lumOff val="40000"/>
              </a:srgbClr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1" name="Connecteur droit 140"/>
          <p:cNvCxnSpPr>
            <a:cxnSpLocks noChangeShapeType="1"/>
          </p:cNvCxnSpPr>
          <p:nvPr/>
        </p:nvCxnSpPr>
        <p:spPr bwMode="auto">
          <a:xfrm>
            <a:off x="6733310" y="1542591"/>
            <a:ext cx="0" cy="517934"/>
          </a:xfrm>
          <a:prstGeom prst="line">
            <a:avLst/>
          </a:prstGeom>
          <a:noFill/>
          <a:ln w="25400">
            <a:solidFill>
              <a:srgbClr val="474B78">
                <a:lumMod val="60000"/>
                <a:lumOff val="40000"/>
              </a:srgbClr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2" name="Connecteur droit 141"/>
          <p:cNvCxnSpPr>
            <a:cxnSpLocks noChangeShapeType="1"/>
          </p:cNvCxnSpPr>
          <p:nvPr/>
        </p:nvCxnSpPr>
        <p:spPr bwMode="auto">
          <a:xfrm>
            <a:off x="7089580" y="1519647"/>
            <a:ext cx="0" cy="517934"/>
          </a:xfrm>
          <a:prstGeom prst="line">
            <a:avLst/>
          </a:prstGeom>
          <a:noFill/>
          <a:ln w="25400">
            <a:solidFill>
              <a:srgbClr val="474B78">
                <a:lumMod val="60000"/>
                <a:lumOff val="40000"/>
              </a:srgbClr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55" grpId="0" animBg="1"/>
      <p:bldP spid="191" grpId="0" animBg="1"/>
      <p:bldP spid="98" grpId="0" animBg="1"/>
      <p:bldP spid="99" grpId="0"/>
      <p:bldP spid="106" grpId="0"/>
      <p:bldP spid="110" grpId="0"/>
      <p:bldP spid="111" grpId="0" animBg="1"/>
      <p:bldP spid="112" grpId="0" animBg="1"/>
      <p:bldP spid="113" grpId="0" animBg="1"/>
      <p:bldP spid="135" grpId="0"/>
      <p:bldP spid="56" grpId="0" animBg="1"/>
      <p:bldP spid="81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147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28" grpId="0" animBg="1"/>
      <p:bldP spid="195" grpId="0"/>
      <p:bldP spid="145" grpId="0" animBg="1"/>
      <p:bldP spid="20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Future Works</a:t>
            </a:r>
            <a:endParaRPr lang="fr-FR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smtClean="0">
                <a:solidFill>
                  <a:schemeClr val="bg1"/>
                </a:solidFill>
              </a:rPr>
              <a:t>Conclusion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5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457199" y="1422400"/>
            <a:ext cx="7922525" cy="4703763"/>
          </a:xfrm>
        </p:spPr>
        <p:txBody>
          <a:bodyPr/>
          <a:lstStyle/>
          <a:p>
            <a:endParaRPr lang="en-US" sz="1800" dirty="0" smtClean="0"/>
          </a:p>
          <a:p>
            <a:r>
              <a:rPr lang="en-US" sz="1800" dirty="0" smtClean="0"/>
              <a:t>Testing the proposed solutions under real conditions</a:t>
            </a:r>
          </a:p>
          <a:p>
            <a:pPr lvl="1"/>
            <a:r>
              <a:rPr lang="en-US" sz="1600" dirty="0" smtClean="0"/>
              <a:t>Implementing RWTM inside the “</a:t>
            </a:r>
            <a:r>
              <a:rPr lang="en-US" sz="1600" dirty="0" err="1" smtClean="0">
                <a:solidFill>
                  <a:srgbClr val="FF0000"/>
                </a:solidFill>
              </a:rPr>
              <a:t>Livebox</a:t>
            </a:r>
            <a:r>
              <a:rPr lang="en-US" sz="1600" dirty="0" smtClean="0"/>
              <a:t>” device of Orange</a:t>
            </a:r>
          </a:p>
          <a:p>
            <a:pPr lvl="1"/>
            <a:r>
              <a:rPr lang="en-US" sz="1600" dirty="0" smtClean="0"/>
              <a:t>Real HAS service from video content providers</a:t>
            </a:r>
          </a:p>
          <a:p>
            <a:pPr lvl="1"/>
            <a:r>
              <a:rPr lang="en-US" sz="1600" dirty="0" smtClean="0"/>
              <a:t>Concurrence with other flows (TCP and UDP)</a:t>
            </a:r>
          </a:p>
          <a:p>
            <a:endParaRPr lang="en-US" sz="1800" dirty="0" smtClean="0"/>
          </a:p>
          <a:p>
            <a:r>
              <a:rPr lang="en-US" sz="1800" dirty="0" smtClean="0"/>
              <a:t>Video caching content inside access network</a:t>
            </a:r>
          </a:p>
          <a:p>
            <a:pPr lvl="1"/>
            <a:r>
              <a:rPr lang="en-US" sz="1600" dirty="0" smtClean="0"/>
              <a:t>Installing </a:t>
            </a:r>
            <a:r>
              <a:rPr lang="en-US" sz="1600" dirty="0" smtClean="0">
                <a:solidFill>
                  <a:srgbClr val="FF0000"/>
                </a:solidFill>
              </a:rPr>
              <a:t>caches</a:t>
            </a:r>
            <a:r>
              <a:rPr lang="en-US" sz="1600" dirty="0" smtClean="0"/>
              <a:t> near the gateway</a:t>
            </a:r>
          </a:p>
          <a:p>
            <a:pPr lvl="1"/>
            <a:r>
              <a:rPr lang="en-US" sz="1600" dirty="0" smtClean="0"/>
              <a:t>Adopting RWTM and/or </a:t>
            </a:r>
            <a:r>
              <a:rPr lang="en-US" sz="1600" dirty="0" err="1" smtClean="0"/>
              <a:t>TcpHas</a:t>
            </a:r>
            <a:r>
              <a:rPr lang="en-US" sz="1600" dirty="0" smtClean="0"/>
              <a:t> to this context</a:t>
            </a:r>
          </a:p>
          <a:p>
            <a:endParaRPr lang="en-US" sz="1800" dirty="0" smtClean="0"/>
          </a:p>
          <a:p>
            <a:r>
              <a:rPr lang="en-US" sz="1800" dirty="0" smtClean="0"/>
              <a:t>Optimizing UDP-based video streaming technologies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QUIC:</a:t>
            </a:r>
            <a:r>
              <a:rPr lang="en-US" sz="1600" dirty="0" smtClean="0"/>
              <a:t> UDP-based video streaming technology over Internet</a:t>
            </a:r>
          </a:p>
          <a:p>
            <a:pPr lvl="1"/>
            <a:r>
              <a:rPr lang="en-US" sz="1600" dirty="0" smtClean="0"/>
              <a:t>Adapting the </a:t>
            </a:r>
            <a:r>
              <a:rPr lang="en-US" sz="1600" dirty="0" err="1" smtClean="0"/>
              <a:t>TcpHas</a:t>
            </a:r>
            <a:r>
              <a:rPr lang="en-US" sz="1600" dirty="0" smtClean="0"/>
              <a:t> algorithm to this context </a:t>
            </a:r>
          </a:p>
          <a:p>
            <a:endParaRPr lang="en-US" sz="1800" dirty="0" smtClean="0"/>
          </a:p>
          <a:p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List of publications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888273" y="2529840"/>
            <a:ext cx="7294246" cy="3596323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sz="1400" dirty="0" smtClean="0"/>
              <a:t>BEN AMEUR, C., MORY, E., AND COUSIN, B. Shaping http adaptive streams using receive window tuning method in home gateway. In Performance Computing and Communications </a:t>
            </a:r>
            <a:r>
              <a:rPr lang="fr-FR" sz="1400" dirty="0" err="1" smtClean="0"/>
              <a:t>Conference</a:t>
            </a:r>
            <a:r>
              <a:rPr lang="fr-FR" sz="1400" dirty="0" smtClean="0"/>
              <a:t> (IPCCC), 2014 IEEE International (2014).</a:t>
            </a:r>
          </a:p>
          <a:p>
            <a:pPr algn="just"/>
            <a:r>
              <a:rPr lang="en-US" sz="1400" dirty="0" smtClean="0"/>
              <a:t>BEN AMEUR, C., MORY, E., AND COUSIN, B. Evaluation of gateway-based shaping methods for http adaptive streaming. In Quality of Experience-based Management for Future </a:t>
            </a:r>
            <a:r>
              <a:rPr lang="fr-FR" sz="1400" dirty="0" smtClean="0"/>
              <a:t>Internet Applications and Services (</a:t>
            </a:r>
            <a:r>
              <a:rPr lang="fr-FR" sz="1400" dirty="0" err="1" smtClean="0"/>
              <a:t>QoE</a:t>
            </a:r>
            <a:r>
              <a:rPr lang="fr-FR" sz="1400" dirty="0" smtClean="0"/>
              <a:t>-FI) workshop, International </a:t>
            </a:r>
            <a:r>
              <a:rPr lang="fr-FR" sz="1400" dirty="0" err="1" smtClean="0"/>
              <a:t>Conference</a:t>
            </a:r>
            <a:r>
              <a:rPr lang="fr-FR" sz="1400" dirty="0" smtClean="0"/>
              <a:t> on Communications </a:t>
            </a:r>
            <a:r>
              <a:rPr lang="en-US" sz="1400" dirty="0" smtClean="0"/>
              <a:t>(ICC), ICC workshops’04, 2015 IEEE International (2015).</a:t>
            </a:r>
          </a:p>
          <a:p>
            <a:pPr algn="just"/>
            <a:r>
              <a:rPr lang="en-US" sz="1400" dirty="0" smtClean="0"/>
              <a:t>BEN AMEUR, C., MORY, E., AND COUSIN, B. Combining Traffic Shaping Methods with Congestion Control Variants for HTTP Adaptive Streaming. In Multimedia Systems Journal MMSJ, Springer (minor revision)</a:t>
            </a:r>
          </a:p>
        </p:txBody>
      </p:sp>
      <p:pic>
        <p:nvPicPr>
          <p:cNvPr id="5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4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4097" y="3083971"/>
            <a:ext cx="4463414" cy="151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0285" y="1630019"/>
            <a:ext cx="4057598" cy="63163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4469" y="4675432"/>
            <a:ext cx="4463414" cy="151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7258652" y="5605684"/>
            <a:ext cx="40640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        </a:t>
            </a:r>
            <a:endParaRPr lang="fr-FR" sz="1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8431468" y="5603169"/>
            <a:ext cx="40640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        </a:t>
            </a:r>
            <a:endParaRPr lang="fr-FR" sz="1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7247606" y="5897475"/>
            <a:ext cx="40640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        </a:t>
            </a:r>
            <a:endParaRPr lang="fr-FR" sz="1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7773703" y="5898806"/>
            <a:ext cx="40640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        </a:t>
            </a:r>
            <a:endParaRPr lang="fr-FR" sz="1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8431468" y="5894960"/>
            <a:ext cx="40640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        </a:t>
            </a:r>
            <a:endParaRPr lang="fr-FR" sz="1000" dirty="0"/>
          </a:p>
        </p:txBody>
      </p:sp>
      <p:sp>
        <p:nvSpPr>
          <p:cNvPr id="10" name="ZoneTexte 9"/>
          <p:cNvSpPr txBox="1"/>
          <p:nvPr/>
        </p:nvSpPr>
        <p:spPr>
          <a:xfrm>
            <a:off x="7207851" y="5565845"/>
            <a:ext cx="498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0.45</a:t>
            </a:r>
            <a:endParaRPr lang="fr-F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386720" y="5565929"/>
            <a:ext cx="498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0.01</a:t>
            </a:r>
            <a:endParaRPr lang="fr-F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207851" y="5873706"/>
            <a:ext cx="498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0.02</a:t>
            </a:r>
            <a:endParaRPr lang="fr-F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773703" y="5872217"/>
            <a:ext cx="498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0.01</a:t>
            </a:r>
            <a:endParaRPr lang="fr-FR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431468" y="5867807"/>
            <a:ext cx="498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1.5</a:t>
            </a:r>
            <a:endParaRPr lang="fr-FR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412" y="1514131"/>
            <a:ext cx="4463414" cy="150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20"/>
          <p:cNvSpPr txBox="1"/>
          <p:nvPr/>
        </p:nvSpPr>
        <p:spPr>
          <a:xfrm>
            <a:off x="302152" y="1630019"/>
            <a:ext cx="1765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W/o (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Westwood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+)</a:t>
            </a:r>
            <a:endParaRPr 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477955" y="3274578"/>
            <a:ext cx="1765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RWTM</a:t>
            </a:r>
            <a:endParaRPr 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534729" y="4783868"/>
            <a:ext cx="1765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TcpHas</a:t>
            </a:r>
            <a:endParaRPr 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Difference between two Mean Values</a:t>
            </a:r>
            <a:endParaRPr lang="en-US" dirty="0"/>
          </a:p>
        </p:txBody>
      </p:sp>
      <p:sp>
        <p:nvSpPr>
          <p:cNvPr id="24" name="ZoneTexte 23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Annexe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pic>
        <p:nvPicPr>
          <p:cNvPr id="26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Bandwidth</a:t>
            </a:r>
            <a:r>
              <a:rPr lang="fr-FR" dirty="0" smtClean="0"/>
              <a:t> Manager Formula</a:t>
            </a:r>
            <a:endParaRPr lang="fr-FR" dirty="0"/>
          </a:p>
        </p:txBody>
      </p:sp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4243275"/>
              </p:ext>
            </p:extLst>
          </p:nvPr>
        </p:nvGraphicFramePr>
        <p:xfrm>
          <a:off x="2627784" y="3284984"/>
          <a:ext cx="4824536" cy="202972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040353"/>
                <a:gridCol w="3784183"/>
              </a:tblGrid>
              <a:tr h="184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effectLst/>
                        </a:rPr>
                        <a:t>Parameter</a:t>
                      </a:r>
                      <a:endParaRPr lang="fr-FR" sz="1100" i="0" baseline="0" dirty="0">
                        <a:effectLst/>
                        <a:latin typeface="Helvetica 45 Light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Description</a:t>
                      </a:r>
                      <a:endParaRPr lang="fr-FR" sz="1400" dirty="0">
                        <a:effectLst/>
                        <a:latin typeface="Helvetica 45 Light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3690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i="1" dirty="0" err="1">
                          <a:effectLst/>
                        </a:rPr>
                        <a:t>avail_bw</a:t>
                      </a:r>
                      <a:endParaRPr lang="fr-FR" sz="1100" i="1" dirty="0">
                        <a:effectLst/>
                        <a:latin typeface="Helvetica 45 Light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Available bandwidth in home network for HAS streams</a:t>
                      </a:r>
                      <a:endParaRPr lang="fr-FR" sz="1400" dirty="0">
                        <a:effectLst/>
                        <a:latin typeface="Helvetica 45 Light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3690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</a:rPr>
                        <a:t>N</a:t>
                      </a:r>
                      <a:endParaRPr lang="fr-FR" sz="1100" i="1" dirty="0">
                        <a:effectLst/>
                        <a:latin typeface="Helvetica 45 Light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number of active HAS clients connected to the home network</a:t>
                      </a:r>
                      <a:endParaRPr lang="fr-FR" sz="1400">
                        <a:effectLst/>
                        <a:latin typeface="Helvetica 45 Light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184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</a:rPr>
                        <a:t>C</a:t>
                      </a:r>
                      <a:endParaRPr lang="fr-FR" sz="1100" i="1" dirty="0">
                        <a:effectLst/>
                        <a:latin typeface="Helvetica 45 Light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HAS client index, C ϵ {1,…,N}</a:t>
                      </a:r>
                      <a:endParaRPr lang="fr-FR" sz="1400" dirty="0">
                        <a:effectLst/>
                        <a:latin typeface="Helvetica 45 Light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184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</a:rPr>
                        <a:t>l</a:t>
                      </a:r>
                      <a:endParaRPr lang="fr-FR" sz="1100" i="1" dirty="0">
                        <a:effectLst/>
                        <a:latin typeface="Helvetica 45 Light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Video quality level index, or profile index</a:t>
                      </a:r>
                      <a:endParaRPr lang="fr-FR" sz="1400" dirty="0">
                        <a:effectLst/>
                        <a:latin typeface="Helvetica 45 Light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3690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i="1" dirty="0" err="1">
                          <a:effectLst/>
                        </a:rPr>
                        <a:t>R</a:t>
                      </a:r>
                      <a:r>
                        <a:rPr lang="en-US" sz="1100" i="1" baseline="-25000" dirty="0" err="1">
                          <a:effectLst/>
                        </a:rPr>
                        <a:t>l</a:t>
                      </a:r>
                      <a:endParaRPr lang="fr-FR" sz="1100" i="1" dirty="0">
                        <a:effectLst/>
                        <a:latin typeface="Helvetica 45 Light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Rate of the l</a:t>
                      </a:r>
                      <a:r>
                        <a:rPr lang="en-US" sz="1100" baseline="30000">
                          <a:effectLst/>
                        </a:rPr>
                        <a:t>th</a:t>
                      </a:r>
                      <a:r>
                        <a:rPr lang="en-US" sz="1100">
                          <a:effectLst/>
                        </a:rPr>
                        <a:t> profile index; 10% slightly higher than the profile encoding rate</a:t>
                      </a:r>
                      <a:endParaRPr lang="fr-FR" sz="1400">
                        <a:effectLst/>
                        <a:latin typeface="Helvetica 45 Light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3690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i="1" dirty="0" smtClean="0">
                          <a:effectLst/>
                        </a:rPr>
                        <a:t>SHR</a:t>
                      </a:r>
                      <a:r>
                        <a:rPr lang="en-US" sz="1100" i="1" baseline="-25000" dirty="0" smtClean="0">
                          <a:effectLst/>
                        </a:rPr>
                        <a:t>C-S</a:t>
                      </a:r>
                      <a:endParaRPr lang="fr-FR" sz="1100" i="1" dirty="0">
                        <a:effectLst/>
                        <a:latin typeface="Helvetica 45 Light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The shaping rate for the HAS stream requested by the client C from the server S</a:t>
                      </a:r>
                      <a:endParaRPr lang="fr-FR" sz="1400" dirty="0">
                        <a:effectLst/>
                        <a:latin typeface="Helvetica 45 Light" pitchFamily="34" charset="0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1064102" y="3197007"/>
            <a:ext cx="96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latin typeface="Helvetica 45 Light" pitchFamily="34" charset="0"/>
              </a:rPr>
              <a:t>Where</a:t>
            </a:r>
            <a:r>
              <a:rPr lang="fr-FR" sz="2000" b="1" dirty="0" smtClean="0">
                <a:latin typeface="Helvetica 45 Light" pitchFamily="34" charset="0"/>
              </a:rPr>
              <a:t>:</a:t>
            </a:r>
            <a:endParaRPr lang="fr-FR" sz="2000" b="1" dirty="0">
              <a:latin typeface="Helvetica 45 Light" pitchFamily="34" charset="0"/>
            </a:endParaRPr>
          </a:p>
        </p:txBody>
      </p:sp>
      <p:pic>
        <p:nvPicPr>
          <p:cNvPr id="33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36" name="Espace réservé du numéro de diapositive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  <p:sp>
        <p:nvSpPr>
          <p:cNvPr id="11" name="ZoneTexte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47664" y="2060848"/>
            <a:ext cx="6014275" cy="97661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fr-FR">
                <a:noFill/>
              </a:rPr>
              <a:t> 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</a:t>
            </a:r>
            <a:r>
              <a:rPr lang="fr-FR" sz="1400" b="1" dirty="0" smtClean="0">
                <a:solidFill>
                  <a:schemeClr val="bg1"/>
                </a:solidFill>
              </a:rPr>
              <a:t>GW-</a:t>
            </a:r>
            <a:r>
              <a:rPr lang="fr-FR" sz="1400" b="1" dirty="0" err="1" smtClean="0">
                <a:solidFill>
                  <a:schemeClr val="bg1"/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r>
              <a:rPr lang="fr-FR" sz="1400" b="1" dirty="0" smtClean="0">
                <a:solidFill>
                  <a:schemeClr val="bg1"/>
                </a:solidFill>
              </a:rPr>
              <a:t>Annexe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Extended</a:t>
            </a:r>
            <a:r>
              <a:rPr lang="fr-FR" dirty="0" smtClean="0"/>
              <a:t> Evaluation of RWTM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01755"/>
            <a:ext cx="8632208" cy="4024408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Various conditions:</a:t>
            </a:r>
          </a:p>
          <a:p>
            <a:r>
              <a:rPr lang="en-US" sz="2000" dirty="0" smtClean="0"/>
              <a:t>Effect of increasing the number of HAS flows </a:t>
            </a:r>
            <a:r>
              <a:rPr lang="en-US" sz="1600" dirty="0" smtClean="0"/>
              <a:t>(1 flow </a:t>
            </a:r>
            <a:r>
              <a:rPr lang="en-US" sz="1600" dirty="0" smtClean="0">
                <a:sym typeface="Wingdings" pitchFamily="2" charset="2"/>
              </a:rPr>
              <a:t>9 flows)</a:t>
            </a:r>
            <a:endParaRPr lang="en-US" sz="2000" dirty="0" smtClean="0"/>
          </a:p>
          <a:p>
            <a:pPr lvl="1"/>
            <a:r>
              <a:rPr lang="en-US" sz="1800" dirty="0" smtClean="0"/>
              <a:t>RWTM preserves high </a:t>
            </a:r>
            <a:r>
              <a:rPr lang="en-US" sz="1800" dirty="0" err="1" smtClean="0"/>
              <a:t>QoE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FF6600"/>
                </a:solidFill>
              </a:rPr>
              <a:t>no stalling events</a:t>
            </a:r>
            <a:endParaRPr lang="en-US" sz="1800" dirty="0" smtClean="0"/>
          </a:p>
          <a:p>
            <a:pPr lvl="1"/>
            <a:r>
              <a:rPr lang="en-US" sz="1800" dirty="0" smtClean="0"/>
              <a:t>RWTM preserves high </a:t>
            </a:r>
            <a:r>
              <a:rPr lang="en-US" sz="1800" dirty="0" err="1" smtClean="0"/>
              <a:t>QoS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FF6600"/>
                </a:solidFill>
              </a:rPr>
              <a:t>low queuing delay + no packet drop</a:t>
            </a:r>
          </a:p>
          <a:p>
            <a:pPr lvl="1"/>
            <a:endParaRPr lang="en-US" sz="1800" dirty="0" smtClean="0">
              <a:solidFill>
                <a:srgbClr val="FF6600"/>
              </a:solidFill>
            </a:endParaRPr>
          </a:p>
          <a:p>
            <a:r>
              <a:rPr lang="en-US" sz="2000" dirty="0" smtClean="0"/>
              <a:t>Playback Buffer size effect </a:t>
            </a:r>
            <a:r>
              <a:rPr lang="en-US" sz="1600" dirty="0" smtClean="0"/>
              <a:t>(6 seconds </a:t>
            </a:r>
            <a:r>
              <a:rPr lang="en-US" sz="1600" dirty="0" smtClean="0">
                <a:sym typeface="Wingdings" pitchFamily="2" charset="2"/>
              </a:rPr>
              <a:t> 30 seconds)</a:t>
            </a:r>
            <a:endParaRPr lang="en-US" sz="2000" dirty="0" smtClean="0"/>
          </a:p>
          <a:p>
            <a:pPr lvl="1"/>
            <a:r>
              <a:rPr lang="en-US" sz="1800" dirty="0" smtClean="0"/>
              <a:t>RWTM preserves high </a:t>
            </a:r>
            <a:r>
              <a:rPr lang="en-US" sz="1800" dirty="0" err="1" smtClean="0"/>
              <a:t>QoE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FF6600"/>
                </a:solidFill>
              </a:rPr>
              <a:t>no stalling events</a:t>
            </a:r>
            <a:endParaRPr lang="en-US" sz="1800" dirty="0" smtClean="0"/>
          </a:p>
          <a:p>
            <a:pPr lvl="1"/>
            <a:r>
              <a:rPr lang="en-US" sz="1800" dirty="0" smtClean="0"/>
              <a:t>RWTM preserves high </a:t>
            </a:r>
            <a:r>
              <a:rPr lang="en-US" sz="1800" dirty="0" err="1" smtClean="0"/>
              <a:t>QoS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FF6600"/>
                </a:solidFill>
              </a:rPr>
              <a:t>low queuing delay + no packet drop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Chunk duration effect </a:t>
            </a:r>
            <a:r>
              <a:rPr lang="en-US" sz="1600" dirty="0" smtClean="0"/>
              <a:t>(2 seconds </a:t>
            </a:r>
            <a:r>
              <a:rPr lang="en-US" sz="1600" dirty="0" smtClean="0">
                <a:sym typeface="Wingdings" pitchFamily="2" charset="2"/>
              </a:rPr>
              <a:t> 7 seconds)</a:t>
            </a:r>
            <a:endParaRPr lang="en-US" sz="2000" dirty="0" smtClean="0"/>
          </a:p>
          <a:p>
            <a:pPr lvl="1"/>
            <a:r>
              <a:rPr lang="en-US" sz="1800" dirty="0" err="1" smtClean="0"/>
              <a:t>QoE</a:t>
            </a:r>
            <a:r>
              <a:rPr lang="en-US" sz="1800" dirty="0" smtClean="0"/>
              <a:t> of RWTM is improved with higher chunk duration</a:t>
            </a:r>
          </a:p>
          <a:p>
            <a:pPr lvl="1"/>
            <a:r>
              <a:rPr lang="en-US" sz="1800" dirty="0" smtClean="0"/>
              <a:t>RWTM resolves the queuing delay issue of high chunk duration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  <p:pic>
        <p:nvPicPr>
          <p:cNvPr id="7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pic>
        <p:nvPicPr>
          <p:cNvPr id="8" name="Picture 2" descr="C:\Users\ngtd5579\Downloads\Rapport de thèse Latex\Rapport de thèse Latex\figures\Architecture2_ns-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5007" y="1003222"/>
            <a:ext cx="3053800" cy="102786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016767" y="1003222"/>
            <a:ext cx="3260852" cy="1062458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635068" y="1303618"/>
            <a:ext cx="2459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36699"/>
                </a:solidFill>
                <a:latin typeface="+mn-lt"/>
              </a:rPr>
              <a:t>ns-3 simulator</a:t>
            </a:r>
            <a:endParaRPr lang="fr-FR" b="1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889611" y="1200090"/>
            <a:ext cx="5199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6600"/>
                </a:solidFill>
                <a:latin typeface="+mn-lt"/>
              </a:rPr>
              <a:t>{</a:t>
            </a:r>
            <a:r>
              <a:rPr lang="en-US" sz="2000" b="1" dirty="0" smtClean="0">
                <a:solidFill>
                  <a:srgbClr val="336699"/>
                </a:solidFill>
                <a:latin typeface="+mn-lt"/>
              </a:rPr>
              <a:t>RWTM </a:t>
            </a:r>
            <a:r>
              <a:rPr lang="en-US" sz="2000" b="1" dirty="0" smtClean="0">
                <a:solidFill>
                  <a:srgbClr val="FF6600"/>
                </a:solidFill>
                <a:latin typeface="+mn-lt"/>
              </a:rPr>
              <a:t>+</a:t>
            </a:r>
            <a:r>
              <a:rPr lang="en-US" sz="2000" b="1" dirty="0" smtClean="0">
                <a:solidFill>
                  <a:srgbClr val="336699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336699"/>
                </a:solidFill>
                <a:latin typeface="+mn-lt"/>
              </a:rPr>
              <a:t>BW_manager</a:t>
            </a:r>
            <a:r>
              <a:rPr lang="en-US" sz="2000" b="1" dirty="0" smtClean="0">
                <a:solidFill>
                  <a:srgbClr val="FF6600"/>
                </a:solidFill>
                <a:latin typeface="+mn-lt"/>
              </a:rPr>
              <a:t>}</a:t>
            </a:r>
            <a:r>
              <a:rPr lang="en-US" sz="2000" b="1" dirty="0" smtClean="0">
                <a:solidFill>
                  <a:srgbClr val="336699"/>
                </a:solidFill>
                <a:latin typeface="+mn-lt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336699"/>
                </a:solidFill>
                <a:latin typeface="+mn-lt"/>
              </a:rPr>
              <a:t>module implementation</a:t>
            </a:r>
            <a:endParaRPr lang="en-US" sz="2000" b="1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67534" y="1197979"/>
            <a:ext cx="3725838" cy="86770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09532" y="2031087"/>
            <a:ext cx="7936173" cy="1678675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sp>
        <p:nvSpPr>
          <p:cNvPr id="15" name="Rectangle 14"/>
          <p:cNvSpPr/>
          <p:nvPr/>
        </p:nvSpPr>
        <p:spPr>
          <a:xfrm>
            <a:off x="457199" y="3780430"/>
            <a:ext cx="7936173" cy="143074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11836" y="5181550"/>
            <a:ext cx="7936173" cy="143074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Frameworks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smtClean="0">
                <a:solidFill>
                  <a:schemeClr val="bg1"/>
                </a:solidFill>
              </a:rPr>
              <a:t>GW-</a:t>
            </a:r>
            <a:r>
              <a:rPr lang="fr-FR" sz="1400" b="1" dirty="0" err="1" smtClean="0">
                <a:solidFill>
                  <a:schemeClr val="bg1"/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r>
              <a:rPr lang="fr-FR" sz="1400" b="1" dirty="0" smtClean="0">
                <a:solidFill>
                  <a:schemeClr val="bg1"/>
                </a:solidFill>
              </a:rPr>
              <a:t>Annexe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 animBg="1"/>
      <p:bldP spid="15" grpId="0" animBg="1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22400"/>
            <a:ext cx="8229600" cy="4703763"/>
          </a:xfrm>
        </p:spPr>
        <p:txBody>
          <a:bodyPr/>
          <a:lstStyle/>
          <a:p>
            <a:r>
              <a:rPr lang="en-US" sz="2000" dirty="0" smtClean="0"/>
              <a:t>Initial round-trip propagation delay effect </a:t>
            </a:r>
            <a:r>
              <a:rPr lang="en-US" sz="1600" dirty="0" smtClean="0"/>
              <a:t>(25 ms </a:t>
            </a:r>
            <a:r>
              <a:rPr lang="en-US" sz="1600" dirty="0" smtClean="0">
                <a:sym typeface="Wingdings" pitchFamily="2" charset="2"/>
              </a:rPr>
              <a:t> 200 ms)</a:t>
            </a:r>
            <a:endParaRPr lang="en-US" sz="2000" dirty="0" smtClean="0"/>
          </a:p>
          <a:p>
            <a:pPr lvl="1"/>
            <a:r>
              <a:rPr lang="en-US" sz="1800" dirty="0" smtClean="0"/>
              <a:t>RWTM: Good </a:t>
            </a:r>
            <a:r>
              <a:rPr lang="en-US" sz="1800" dirty="0" err="1" smtClean="0"/>
              <a:t>QoE</a:t>
            </a:r>
            <a:r>
              <a:rPr lang="en-US" sz="1800" dirty="0" smtClean="0"/>
              <a:t> and </a:t>
            </a:r>
            <a:r>
              <a:rPr lang="en-US" sz="1800" dirty="0" err="1" smtClean="0"/>
              <a:t>QoS</a:t>
            </a:r>
            <a:r>
              <a:rPr lang="en-US" sz="1800" dirty="0" smtClean="0"/>
              <a:t> </a:t>
            </a:r>
            <a:r>
              <a:rPr lang="en-US" sz="1200" b="1" dirty="0" smtClean="0">
                <a:solidFill>
                  <a:srgbClr val="FF6600"/>
                </a:solidFill>
              </a:rPr>
              <a:t>when RTT</a:t>
            </a:r>
            <a:r>
              <a:rPr lang="en-US" sz="1200" b="1" baseline="30000" dirty="0" smtClean="0">
                <a:solidFill>
                  <a:srgbClr val="FF6600"/>
                </a:solidFill>
              </a:rPr>
              <a:t>0</a:t>
            </a:r>
            <a:r>
              <a:rPr lang="en-US" sz="1200" b="1" baseline="-25000" dirty="0" smtClean="0">
                <a:solidFill>
                  <a:srgbClr val="FF6600"/>
                </a:solidFill>
              </a:rPr>
              <a:t>C-S</a:t>
            </a:r>
            <a:r>
              <a:rPr lang="en-US" sz="1200" b="1" dirty="0" smtClean="0">
                <a:solidFill>
                  <a:srgbClr val="FF6600"/>
                </a:solidFill>
              </a:rPr>
              <a:t> &lt; 150 ms</a:t>
            </a:r>
            <a:endParaRPr lang="en-US" sz="1800" b="1" dirty="0" smtClean="0">
              <a:solidFill>
                <a:srgbClr val="FF6600"/>
              </a:solidFill>
            </a:endParaRPr>
          </a:p>
          <a:p>
            <a:pPr lvl="1"/>
            <a:r>
              <a:rPr lang="en-US" sz="1800" dirty="0" smtClean="0"/>
              <a:t>RWTM: no change of </a:t>
            </a:r>
            <a:r>
              <a:rPr lang="en-US" sz="1800" dirty="0" err="1" smtClean="0"/>
              <a:t>QoE</a:t>
            </a:r>
            <a:r>
              <a:rPr lang="en-US" sz="1800" dirty="0" smtClean="0"/>
              <a:t> and </a:t>
            </a:r>
            <a:r>
              <a:rPr lang="en-US" sz="1800" dirty="0" err="1" smtClean="0"/>
              <a:t>QoS</a:t>
            </a:r>
            <a:r>
              <a:rPr lang="en-US" sz="1800" dirty="0" smtClean="0"/>
              <a:t> compared to W/o </a:t>
            </a:r>
            <a:r>
              <a:rPr lang="en-US" sz="1200" b="1" dirty="0" smtClean="0">
                <a:solidFill>
                  <a:srgbClr val="FF6600"/>
                </a:solidFill>
              </a:rPr>
              <a:t>when RTT</a:t>
            </a:r>
            <a:r>
              <a:rPr lang="en-US" sz="1200" b="1" baseline="30000" dirty="0" smtClean="0">
                <a:solidFill>
                  <a:srgbClr val="FF6600"/>
                </a:solidFill>
              </a:rPr>
              <a:t>0</a:t>
            </a:r>
            <a:r>
              <a:rPr lang="en-US" sz="1200" b="1" baseline="-25000" dirty="0" smtClean="0">
                <a:solidFill>
                  <a:srgbClr val="FF6600"/>
                </a:solidFill>
              </a:rPr>
              <a:t>C-S</a:t>
            </a:r>
            <a:r>
              <a:rPr lang="en-US" sz="1200" b="1" dirty="0" smtClean="0">
                <a:solidFill>
                  <a:srgbClr val="FF6600"/>
                </a:solidFill>
              </a:rPr>
              <a:t> &gt; 150 ms</a:t>
            </a:r>
          </a:p>
          <a:p>
            <a:pPr lvl="1"/>
            <a:r>
              <a:rPr lang="en-US" sz="1800" dirty="0" smtClean="0"/>
              <a:t>RWTM: Good </a:t>
            </a:r>
            <a:r>
              <a:rPr lang="en-US" sz="1800" dirty="0" err="1" smtClean="0"/>
              <a:t>QoE</a:t>
            </a:r>
            <a:r>
              <a:rPr lang="en-US" sz="1800" dirty="0" smtClean="0"/>
              <a:t> and </a:t>
            </a:r>
            <a:r>
              <a:rPr lang="en-US" sz="1800" dirty="0" err="1" smtClean="0"/>
              <a:t>QoS</a:t>
            </a:r>
            <a:r>
              <a:rPr lang="en-US" sz="1800" dirty="0" smtClean="0"/>
              <a:t> </a:t>
            </a:r>
            <a:r>
              <a:rPr lang="en-US" sz="1200" b="1" dirty="0" smtClean="0">
                <a:solidFill>
                  <a:srgbClr val="FF6600"/>
                </a:solidFill>
              </a:rPr>
              <a:t>when RTT</a:t>
            </a:r>
            <a:r>
              <a:rPr lang="en-US" sz="1200" b="1" baseline="30000" dirty="0" smtClean="0">
                <a:solidFill>
                  <a:srgbClr val="FF6600"/>
                </a:solidFill>
              </a:rPr>
              <a:t>0</a:t>
            </a:r>
            <a:r>
              <a:rPr lang="en-US" sz="1200" b="1" baseline="-25000" dirty="0" smtClean="0">
                <a:solidFill>
                  <a:srgbClr val="FF6600"/>
                </a:solidFill>
              </a:rPr>
              <a:t>C-S  </a:t>
            </a:r>
            <a:r>
              <a:rPr lang="en-US" sz="1200" b="1" dirty="0" smtClean="0">
                <a:solidFill>
                  <a:srgbClr val="FF6600"/>
                </a:solidFill>
              </a:rPr>
              <a:t>unfairness &lt; 125 ms</a:t>
            </a:r>
          </a:p>
          <a:p>
            <a:pPr lvl="1"/>
            <a:endParaRPr lang="en-US" sz="1800" b="1" dirty="0" smtClean="0">
              <a:solidFill>
                <a:srgbClr val="FF6600"/>
              </a:solidFill>
            </a:endParaRPr>
          </a:p>
          <a:p>
            <a:r>
              <a:rPr lang="en-US" sz="2000" dirty="0" smtClean="0"/>
              <a:t>IP traffic effect </a:t>
            </a:r>
            <a:r>
              <a:rPr lang="en-US" sz="1600" dirty="0" smtClean="0"/>
              <a:t>(PPBP traffic: 20% </a:t>
            </a:r>
            <a:r>
              <a:rPr lang="en-US" sz="1600" dirty="0" smtClean="0">
                <a:sym typeface="Wingdings" pitchFamily="2" charset="2"/>
              </a:rPr>
              <a:t> 100% of ISP capacity)</a:t>
            </a:r>
            <a:endParaRPr lang="en-US" sz="2000" dirty="0" smtClean="0"/>
          </a:p>
          <a:p>
            <a:pPr lvl="1"/>
            <a:r>
              <a:rPr lang="en-US" sz="1800" dirty="0" smtClean="0"/>
              <a:t>RWTM is sensitive to the increase of IP traffic </a:t>
            </a:r>
            <a:r>
              <a:rPr lang="en-US" sz="1200" b="1" dirty="0" smtClean="0">
                <a:solidFill>
                  <a:srgbClr val="FF6600"/>
                </a:solidFill>
              </a:rPr>
              <a:t>when PPBP traffic &gt; 60%</a:t>
            </a:r>
            <a:endParaRPr lang="en-US" sz="1800" b="1" dirty="0" smtClean="0">
              <a:solidFill>
                <a:srgbClr val="FF6600"/>
              </a:solidFill>
            </a:endParaRPr>
          </a:p>
          <a:p>
            <a:pPr lvl="1"/>
            <a:r>
              <a:rPr lang="en-US" sz="1800" dirty="0" smtClean="0"/>
              <a:t>RWTM always improves the </a:t>
            </a:r>
            <a:r>
              <a:rPr lang="en-US" sz="1800" dirty="0" err="1" smtClean="0"/>
              <a:t>QoE</a:t>
            </a:r>
            <a:r>
              <a:rPr lang="en-US" sz="1800" dirty="0" smtClean="0"/>
              <a:t> and </a:t>
            </a:r>
            <a:r>
              <a:rPr lang="en-US" sz="1800" dirty="0" err="1" smtClean="0"/>
              <a:t>QoS</a:t>
            </a:r>
            <a:r>
              <a:rPr lang="en-US" sz="1800" dirty="0" smtClean="0"/>
              <a:t> compared to W/o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Bottleneck queue effect </a:t>
            </a:r>
            <a:r>
              <a:rPr lang="en-US" sz="1600" dirty="0" smtClean="0"/>
              <a:t>(</a:t>
            </a:r>
            <a:r>
              <a:rPr lang="en-US" sz="1600" dirty="0" err="1" smtClean="0"/>
              <a:t>DropTail</a:t>
            </a:r>
            <a:r>
              <a:rPr lang="en-US" sz="1600" b="1" dirty="0" smtClean="0"/>
              <a:t> / </a:t>
            </a:r>
            <a:r>
              <a:rPr lang="en-US" sz="1600" dirty="0" smtClean="0"/>
              <a:t>RED </a:t>
            </a:r>
            <a:r>
              <a:rPr lang="en-US" sz="1600" b="1" dirty="0" smtClean="0"/>
              <a:t>+</a:t>
            </a:r>
            <a:r>
              <a:rPr lang="en-US" sz="1600" dirty="0" smtClean="0"/>
              <a:t> queue length)</a:t>
            </a:r>
            <a:endParaRPr lang="en-US" sz="2000" dirty="0" smtClean="0"/>
          </a:p>
          <a:p>
            <a:pPr lvl="1"/>
            <a:r>
              <a:rPr lang="en-US" sz="1800" dirty="0" smtClean="0"/>
              <a:t>RWTM is not affected by the queuing discipline </a:t>
            </a:r>
            <a:r>
              <a:rPr lang="en-US" sz="1200" b="1" dirty="0" smtClean="0">
                <a:solidFill>
                  <a:srgbClr val="FF6600"/>
                </a:solidFill>
              </a:rPr>
              <a:t>when length ≥ </a:t>
            </a:r>
            <a:r>
              <a:rPr lang="en-US" sz="1200" b="1" dirty="0" err="1" smtClean="0">
                <a:solidFill>
                  <a:srgbClr val="FF6600"/>
                </a:solidFill>
              </a:rPr>
              <a:t>BW×Delay</a:t>
            </a:r>
            <a:endParaRPr lang="en-US" sz="1800" b="1" dirty="0" smtClean="0"/>
          </a:p>
          <a:p>
            <a:pPr lvl="1"/>
            <a:r>
              <a:rPr lang="en-US" sz="1800" dirty="0" smtClean="0"/>
              <a:t>RWTM presents better performances with RED than Drop Tail                           </a:t>
            </a:r>
            <a:r>
              <a:rPr lang="en-US" sz="1800" dirty="0" smtClean="0">
                <a:solidFill>
                  <a:schemeClr val="bg1"/>
                </a:solidFill>
              </a:rPr>
              <a:t>. </a:t>
            </a:r>
            <a:r>
              <a:rPr lang="en-US" sz="1800" dirty="0" smtClean="0"/>
              <a:t>                                                                       </a:t>
            </a:r>
            <a:r>
              <a:rPr lang="en-US" sz="1200" b="1" dirty="0" smtClean="0">
                <a:solidFill>
                  <a:srgbClr val="FF6600"/>
                </a:solidFill>
              </a:rPr>
              <a:t>when length =</a:t>
            </a:r>
            <a:r>
              <a:rPr lang="en-US" sz="1200" b="1" dirty="0" err="1" smtClean="0">
                <a:solidFill>
                  <a:srgbClr val="FF6600"/>
                </a:solidFill>
              </a:rPr>
              <a:t>BW×Delay</a:t>
            </a:r>
            <a:r>
              <a:rPr lang="en-US" sz="1200" b="1" dirty="0" smtClean="0">
                <a:solidFill>
                  <a:srgbClr val="FF6600"/>
                </a:solidFill>
              </a:rPr>
              <a:t>/2</a:t>
            </a:r>
            <a:endParaRPr lang="en-US" sz="1800" dirty="0" smtClean="0"/>
          </a:p>
          <a:p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pic>
        <p:nvPicPr>
          <p:cNvPr id="9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747713"/>
          </a:xfrm>
        </p:spPr>
        <p:txBody>
          <a:bodyPr/>
          <a:lstStyle/>
          <a:p>
            <a:r>
              <a:rPr lang="fr-FR" dirty="0" err="1" smtClean="0"/>
              <a:t>Extended</a:t>
            </a:r>
            <a:r>
              <a:rPr lang="fr-FR" dirty="0" smtClean="0"/>
              <a:t> Evaluation of RWTM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</a:t>
            </a:r>
            <a:r>
              <a:rPr lang="fr-FR" sz="1400" b="1" dirty="0" smtClean="0">
                <a:solidFill>
                  <a:schemeClr val="bg1"/>
                </a:solidFill>
              </a:rPr>
              <a:t>GW-</a:t>
            </a:r>
            <a:r>
              <a:rPr lang="fr-FR" sz="1400" b="1" dirty="0" err="1" smtClean="0">
                <a:solidFill>
                  <a:schemeClr val="bg1"/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r>
              <a:rPr lang="fr-FR" sz="1400" b="1" dirty="0" smtClean="0">
                <a:solidFill>
                  <a:schemeClr val="bg1"/>
                </a:solidFill>
              </a:rPr>
              <a:t>Annexe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</a:t>
            </a:r>
            <a:r>
              <a:rPr lang="fr-FR" dirty="0" smtClean="0"/>
              <a:t> </a:t>
            </a:r>
            <a:r>
              <a:rPr lang="en-US" dirty="0" smtClean="0"/>
              <a:t>Evaluation</a:t>
            </a:r>
            <a:r>
              <a:rPr lang="fr-FR" dirty="0" smtClean="0"/>
              <a:t> of RWTM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  <p:pic>
        <p:nvPicPr>
          <p:cNvPr id="3074" name="Picture 2" descr="C:\Users\ngtd5579\Downloads\Rapport de thèse Latex\Rapport de thèse Latex\figures\IS_numH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5950"/>
            <a:ext cx="2985180" cy="1670367"/>
          </a:xfrm>
          <a:prstGeom prst="rect">
            <a:avLst/>
          </a:prstGeom>
          <a:noFill/>
        </p:spPr>
      </p:pic>
      <p:pic>
        <p:nvPicPr>
          <p:cNvPr id="3075" name="Picture 3" descr="C:\Users\ngtd5579\Downloads\Rapport de thèse Latex\Rapport de thèse Latex\figures\IF_numHA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7836" y="1315950"/>
            <a:ext cx="2936910" cy="1670367"/>
          </a:xfrm>
          <a:prstGeom prst="rect">
            <a:avLst/>
          </a:prstGeom>
          <a:noFill/>
        </p:spPr>
      </p:pic>
      <p:pic>
        <p:nvPicPr>
          <p:cNvPr id="3076" name="Picture 4" descr="C:\Users\ngtd5579\Downloads\Rapport de thèse Latex\Rapport de thèse Latex\figures\CS_numHA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9046" y="1315950"/>
            <a:ext cx="2985180" cy="1688886"/>
          </a:xfrm>
          <a:prstGeom prst="rect">
            <a:avLst/>
          </a:prstGeom>
          <a:noFill/>
        </p:spPr>
      </p:pic>
      <p:pic>
        <p:nvPicPr>
          <p:cNvPr id="3077" name="Picture 5" descr="C:\Users\ngtd5579\Downloads\Rapport de thèse Latex\Rapport de thèse Latex\figures\QD_numHA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567" y="3662982"/>
            <a:ext cx="2985179" cy="1684520"/>
          </a:xfrm>
          <a:prstGeom prst="rect">
            <a:avLst/>
          </a:prstGeom>
          <a:noFill/>
        </p:spPr>
      </p:pic>
      <p:pic>
        <p:nvPicPr>
          <p:cNvPr id="3078" name="Picture 6" descr="C:\Users\ngtd5579\Downloads\Rapport de thèse Latex\Rapport de thèse Latex\figures\Stalling_numHA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798" y="3662981"/>
            <a:ext cx="2966382" cy="1684521"/>
          </a:xfrm>
          <a:prstGeom prst="rect">
            <a:avLst/>
          </a:prstGeom>
          <a:noFill/>
        </p:spPr>
      </p:pic>
      <p:pic>
        <p:nvPicPr>
          <p:cNvPr id="3079" name="Picture 7" descr="C:\Users\ngtd5579\Downloads\Rapport de thèse Latex\Rapport de thèse Latex\figures\Drop_numHA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44746" y="3618715"/>
            <a:ext cx="3086573" cy="1728787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pic>
        <p:nvPicPr>
          <p:cNvPr id="14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</a:t>
            </a:r>
            <a:r>
              <a:rPr lang="fr-FR" sz="1400" b="1" dirty="0" smtClean="0">
                <a:solidFill>
                  <a:schemeClr val="bg1"/>
                </a:solidFill>
              </a:rPr>
              <a:t>GW-</a:t>
            </a:r>
            <a:r>
              <a:rPr lang="fr-FR" sz="1400" b="1" dirty="0" err="1" smtClean="0">
                <a:solidFill>
                  <a:schemeClr val="bg1"/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r>
              <a:rPr lang="fr-FR" sz="1400" b="1" dirty="0" smtClean="0">
                <a:solidFill>
                  <a:schemeClr val="bg1"/>
                </a:solidFill>
              </a:rPr>
              <a:t>Annexe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NewReno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r>
              <a:rPr lang="fr-FR" sz="1400" b="1" dirty="0" smtClean="0">
                <a:solidFill>
                  <a:schemeClr val="bg1"/>
                </a:solidFill>
              </a:rPr>
              <a:t>Annexe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pic>
        <p:nvPicPr>
          <p:cNvPr id="12290" name="Picture 2" descr="C:\Users\ngtd5579\Downloads\Rapport de thèse Latex\Rapport de thèse Latex\figures\NewRenoRWTM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4276" y="3710286"/>
            <a:ext cx="2028674" cy="2028674"/>
          </a:xfrm>
          <a:prstGeom prst="rect">
            <a:avLst/>
          </a:prstGeom>
          <a:noFill/>
        </p:spPr>
      </p:pic>
      <p:pic>
        <p:nvPicPr>
          <p:cNvPr id="12291" name="Picture 3" descr="C:\Users\ngtd5579\Downloads\Rapport de thèse Latex\Rapport de thèse Latex\figures\NewRenoRWTM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4005" y="3696639"/>
            <a:ext cx="2034865" cy="2028843"/>
          </a:xfrm>
          <a:prstGeom prst="rect">
            <a:avLst/>
          </a:prstGeom>
          <a:noFill/>
        </p:spPr>
      </p:pic>
      <p:pic>
        <p:nvPicPr>
          <p:cNvPr id="12" name="Picture 2" descr="C:\Users\ngtd5579\Downloads\Rapport de thèse Latex\Rapport de thèse Latex\figures\NewRenoHTB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7610" y="1055070"/>
            <a:ext cx="4430679" cy="2215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NewReno</a:t>
            </a:r>
            <a:r>
              <a:rPr lang="fr-FR" dirty="0" smtClean="0"/>
              <a:t> and HTBM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48</a:t>
            </a:fld>
            <a:endParaRPr lang="fr-FR"/>
          </a:p>
        </p:txBody>
      </p:sp>
      <p:pic>
        <p:nvPicPr>
          <p:cNvPr id="6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pic>
        <p:nvPicPr>
          <p:cNvPr id="15362" name="Picture 2" descr="C:\Users\ngtd5579\Downloads\Rapport de thèse Latex\Rapport de thèse Latex\figures\NewRenoHTB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282" y="1285576"/>
            <a:ext cx="6954511" cy="3477256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r>
              <a:rPr lang="fr-FR" sz="1400" b="1" dirty="0" smtClean="0">
                <a:solidFill>
                  <a:schemeClr val="bg1"/>
                </a:solidFill>
              </a:rPr>
              <a:t>Annexe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Vegas HTBM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49</a:t>
            </a:fld>
            <a:endParaRPr lang="fr-FR"/>
          </a:p>
        </p:txBody>
      </p:sp>
      <p:pic>
        <p:nvPicPr>
          <p:cNvPr id="6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pic>
        <p:nvPicPr>
          <p:cNvPr id="16386" name="Picture 2" descr="C:\Users\ngtd5579\Downloads\Rapport de thèse Latex\Rapport de thèse Latex\figures\VegasHTB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3872" y="1255713"/>
            <a:ext cx="6488264" cy="318914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r>
              <a:rPr lang="fr-FR" sz="1400" b="1" dirty="0" smtClean="0">
                <a:solidFill>
                  <a:schemeClr val="bg1"/>
                </a:solidFill>
              </a:rPr>
              <a:t>Annexe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C:\Users\ngtd5579\Downloads\Rapport de thèse Latex\Rapport de thèse Latex\figures\cellula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464" y="3631368"/>
            <a:ext cx="5210641" cy="2521277"/>
          </a:xfrm>
          <a:prstGeom prst="rect">
            <a:avLst/>
          </a:prstGeom>
          <a:noFill/>
        </p:spPr>
      </p:pic>
      <p:pic>
        <p:nvPicPr>
          <p:cNvPr id="2050" name="Picture 2" descr="C:\Users\ngtd5579\Downloads\Rapport de thèse Latex\Rapport de thèse Latex\figures\ADS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8408" y="1010049"/>
            <a:ext cx="5408456" cy="270214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Fixed</a:t>
            </a:r>
            <a:r>
              <a:rPr lang="fr-FR" dirty="0" smtClean="0"/>
              <a:t> Broadband Access Network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9" name="Organigramme : Processus 8"/>
          <p:cNvSpPr/>
          <p:nvPr/>
        </p:nvSpPr>
        <p:spPr>
          <a:xfrm>
            <a:off x="3723000" y="2483893"/>
            <a:ext cx="398624" cy="45719"/>
          </a:xfrm>
          <a:prstGeom prst="flowChartProcess">
            <a:avLst/>
          </a:prstGeom>
          <a:solidFill>
            <a:srgbClr val="FF0000"/>
          </a:solidFill>
          <a:ln w="28575" cap="flat" cmpd="sng" algn="ctr">
            <a:solidFill>
              <a:srgbClr val="464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1" name="Connecteur droit avec flèche 10"/>
          <p:cNvCxnSpPr>
            <a:stCxn id="12" idx="2"/>
            <a:endCxn id="9" idx="0"/>
          </p:cNvCxnSpPr>
          <p:nvPr/>
        </p:nvCxnSpPr>
        <p:spPr>
          <a:xfrm flipH="1">
            <a:off x="3922312" y="1440379"/>
            <a:ext cx="8239" cy="10435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917091" y="1071047"/>
            <a:ext cx="202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err="1" smtClean="0">
                <a:solidFill>
                  <a:srgbClr val="FF0000"/>
                </a:solidFill>
              </a:rPr>
              <a:t>Bottleneck</a:t>
            </a:r>
            <a:r>
              <a:rPr lang="fr-FR" sz="1800" b="1" dirty="0" smtClean="0">
                <a:solidFill>
                  <a:srgbClr val="FF0000"/>
                </a:solidFill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</a:rPr>
              <a:t>link</a:t>
            </a:r>
            <a:endParaRPr lang="fr-FR" sz="1800" b="1" dirty="0">
              <a:solidFill>
                <a:srgbClr val="FF0000"/>
              </a:solidFill>
            </a:endParaRPr>
          </a:p>
        </p:txBody>
      </p:sp>
      <p:pic>
        <p:nvPicPr>
          <p:cNvPr id="16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Introduction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586740" y="6078040"/>
            <a:ext cx="7703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Figure 4: </a:t>
            </a:r>
            <a:r>
              <a:rPr lang="fr-FR" sz="2000" dirty="0" err="1" smtClean="0"/>
              <a:t>Fixed</a:t>
            </a:r>
            <a:r>
              <a:rPr lang="fr-FR" sz="2000" dirty="0" smtClean="0"/>
              <a:t> and mobile </a:t>
            </a:r>
            <a:r>
              <a:rPr lang="fr-FR" sz="2000" dirty="0" err="1" smtClean="0"/>
              <a:t>broadband</a:t>
            </a:r>
            <a:r>
              <a:rPr lang="fr-FR" sz="2000" dirty="0" smtClean="0"/>
              <a:t> </a:t>
            </a:r>
            <a:r>
              <a:rPr lang="fr-FR" sz="2000" dirty="0" err="1" smtClean="0"/>
              <a:t>access</a:t>
            </a:r>
            <a:r>
              <a:rPr lang="fr-FR" sz="2000" dirty="0" smtClean="0"/>
              <a:t> network architecture</a:t>
            </a:r>
            <a:endParaRPr lang="fr-FR" sz="2000" dirty="0"/>
          </a:p>
        </p:txBody>
      </p:sp>
      <p:sp>
        <p:nvSpPr>
          <p:cNvPr id="30" name="Organigramme : Processus 29"/>
          <p:cNvSpPr/>
          <p:nvPr/>
        </p:nvSpPr>
        <p:spPr>
          <a:xfrm rot="21440725">
            <a:off x="2507657" y="4862324"/>
            <a:ext cx="934752" cy="50902"/>
          </a:xfrm>
          <a:prstGeom prst="flowChartProcess">
            <a:avLst/>
          </a:prstGeom>
          <a:solidFill>
            <a:srgbClr val="FF0000"/>
          </a:solidFill>
          <a:ln w="28575" cap="flat" cmpd="sng" algn="ctr">
            <a:solidFill>
              <a:srgbClr val="464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31" name="Connecteur droit avec flèche 30"/>
          <p:cNvCxnSpPr>
            <a:stCxn id="32" idx="2"/>
            <a:endCxn id="30" idx="0"/>
          </p:cNvCxnSpPr>
          <p:nvPr/>
        </p:nvCxnSpPr>
        <p:spPr>
          <a:xfrm>
            <a:off x="1386839" y="4081523"/>
            <a:ext cx="1587015" cy="7808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266699" y="3712191"/>
            <a:ext cx="224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err="1" smtClean="0">
                <a:solidFill>
                  <a:srgbClr val="FF0000"/>
                </a:solidFill>
              </a:rPr>
              <a:t>Bottleneck</a:t>
            </a:r>
            <a:r>
              <a:rPr lang="fr-FR" sz="1800" b="1" dirty="0" smtClean="0">
                <a:solidFill>
                  <a:srgbClr val="FF0000"/>
                </a:solidFill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</a:rPr>
              <a:t>link</a:t>
            </a:r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34" name="Organigramme : Processus 33"/>
          <p:cNvSpPr/>
          <p:nvPr/>
        </p:nvSpPr>
        <p:spPr>
          <a:xfrm rot="19927976">
            <a:off x="3021649" y="4945137"/>
            <a:ext cx="436035" cy="45719"/>
          </a:xfrm>
          <a:prstGeom prst="flowChartProcess">
            <a:avLst/>
          </a:prstGeom>
          <a:solidFill>
            <a:srgbClr val="FF0000"/>
          </a:solidFill>
          <a:ln w="28575" cap="flat" cmpd="sng" algn="ctr">
            <a:solidFill>
              <a:srgbClr val="464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35" name="Organigramme : Processus 34"/>
          <p:cNvSpPr/>
          <p:nvPr/>
        </p:nvSpPr>
        <p:spPr>
          <a:xfrm rot="1572649">
            <a:off x="2575450" y="4619646"/>
            <a:ext cx="902640" cy="45719"/>
          </a:xfrm>
          <a:prstGeom prst="flowChartProcess">
            <a:avLst/>
          </a:prstGeom>
          <a:solidFill>
            <a:srgbClr val="FF0000"/>
          </a:solidFill>
          <a:ln w="28575" cap="flat" cmpd="sng" algn="ctr">
            <a:solidFill>
              <a:srgbClr val="464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386839" y="3712191"/>
            <a:ext cx="6903721" cy="2440454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30" grpId="0" animBg="1"/>
      <p:bldP spid="32" grpId="0"/>
      <p:bldP spid="34" grpId="0" animBg="1"/>
      <p:bldP spid="35" grpId="0" animBg="1"/>
      <p:bldP spid="5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Vegas RWTM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50</a:t>
            </a:fld>
            <a:endParaRPr lang="fr-FR"/>
          </a:p>
        </p:txBody>
      </p:sp>
      <p:pic>
        <p:nvPicPr>
          <p:cNvPr id="6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pic>
        <p:nvPicPr>
          <p:cNvPr id="17410" name="Picture 2" descr="C:\Users\ngtd5579\Downloads\Rapport de thèse Latex\Rapport de thèse Latex\figures\VegasRWT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197" y="1255713"/>
            <a:ext cx="6693963" cy="3379969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r>
              <a:rPr lang="fr-FR" sz="1400" b="1" dirty="0" smtClean="0">
                <a:solidFill>
                  <a:schemeClr val="bg1"/>
                </a:solidFill>
              </a:rPr>
              <a:t>Annexe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Illinois and HTBM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51</a:t>
            </a:fld>
            <a:endParaRPr lang="fr-FR"/>
          </a:p>
        </p:txBody>
      </p:sp>
      <p:pic>
        <p:nvPicPr>
          <p:cNvPr id="6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pic>
        <p:nvPicPr>
          <p:cNvPr id="18434" name="Picture 2" descr="C:\Users\ngtd5579\Downloads\Rapport de thèse Latex\Rapport de thèse Latex\figures\IllinoisHTB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5574" y="1435493"/>
            <a:ext cx="6758609" cy="333481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r>
              <a:rPr lang="fr-FR" sz="1400" b="1" dirty="0" smtClean="0">
                <a:solidFill>
                  <a:schemeClr val="bg1"/>
                </a:solidFill>
              </a:rPr>
              <a:t>Annexe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Illinois and RWTM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52</a:t>
            </a:fld>
            <a:endParaRPr lang="fr-FR"/>
          </a:p>
        </p:txBody>
      </p:sp>
      <p:pic>
        <p:nvPicPr>
          <p:cNvPr id="6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pic>
        <p:nvPicPr>
          <p:cNvPr id="19459" name="Picture 3" descr="C:\Users\ngtd5579\Downloads\Rapport de thèse Latex\Rapport de thèse Latex\figures\IllinoisRWT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7047" y="1319321"/>
            <a:ext cx="7180028" cy="3545571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r>
              <a:rPr lang="fr-FR" sz="1400" b="1" dirty="0" smtClean="0">
                <a:solidFill>
                  <a:schemeClr val="bg1"/>
                </a:solidFill>
              </a:rPr>
              <a:t>Annexe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Scenarios 1, 2 and 3: </a:t>
            </a:r>
            <a:r>
              <a:rPr lang="fr-FR" sz="2400" dirty="0" err="1" smtClean="0"/>
              <a:t>Competition</a:t>
            </a:r>
            <a:r>
              <a:rPr lang="fr-FR" sz="2400" dirty="0" smtClean="0"/>
              <a:t>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HAS </a:t>
            </a:r>
            <a:r>
              <a:rPr lang="fr-FR" sz="2400" dirty="0" err="1" smtClean="0"/>
              <a:t>Flows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53</a:t>
            </a:fld>
            <a:endParaRPr lang="fr-FR"/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13"/>
          </p:nvPr>
        </p:nvSpPr>
        <p:spPr>
          <a:xfrm>
            <a:off x="457201" y="1422400"/>
            <a:ext cx="8214360" cy="47037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3300"/>
                </a:solidFill>
              </a:rPr>
              <a:t> {</a:t>
            </a:r>
            <a:r>
              <a:rPr lang="en-US" sz="2000" dirty="0" err="1" smtClean="0"/>
              <a:t>NewReno</a:t>
            </a:r>
            <a:r>
              <a:rPr lang="en-US" sz="2000" dirty="0" smtClean="0"/>
              <a:t> , Vegas</a:t>
            </a:r>
            <a:r>
              <a:rPr lang="en-US" sz="2000" dirty="0" smtClean="0">
                <a:solidFill>
                  <a:srgbClr val="FF3300"/>
                </a:solidFill>
              </a:rPr>
              <a:t>} ×{</a:t>
            </a:r>
            <a:r>
              <a:rPr lang="en-US" sz="2000" dirty="0" smtClean="0"/>
              <a:t>HTBM, RWTM</a:t>
            </a:r>
            <a:r>
              <a:rPr lang="en-US" sz="2000" dirty="0" smtClean="0">
                <a:solidFill>
                  <a:srgbClr val="FF3300"/>
                </a:solidFill>
              </a:rPr>
              <a:t>}:</a:t>
            </a:r>
            <a:r>
              <a:rPr lang="en-US" sz="2000" dirty="0" smtClean="0"/>
              <a:t> 							</a:t>
            </a:r>
            <a:r>
              <a:rPr lang="en-US" sz="2000" dirty="0" smtClean="0">
                <a:solidFill>
                  <a:srgbClr val="FF3300"/>
                </a:solidFill>
              </a:rPr>
              <a:t>poor </a:t>
            </a:r>
            <a:r>
              <a:rPr lang="en-US" sz="2000" dirty="0" err="1" smtClean="0">
                <a:solidFill>
                  <a:srgbClr val="FF3300"/>
                </a:solidFill>
              </a:rPr>
              <a:t>QoE</a:t>
            </a:r>
            <a:r>
              <a:rPr lang="en-US" sz="2000" dirty="0" smtClean="0">
                <a:solidFill>
                  <a:srgbClr val="FF3300"/>
                </a:solidFill>
              </a:rPr>
              <a:t>: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FF3300"/>
                </a:solidFill>
              </a:rPr>
              <a:t>Infidelity IF </a:t>
            </a:r>
            <a:r>
              <a:rPr lang="en-US" sz="2000" dirty="0" smtClean="0"/>
              <a:t>≈ 50% </a:t>
            </a:r>
            <a:r>
              <a:rPr lang="en-US" sz="2000" dirty="0" smtClean="0">
                <a:solidFill>
                  <a:srgbClr val="FF3300"/>
                </a:solidFill>
              </a:rPr>
              <a:t>Convergence  speed V </a:t>
            </a:r>
            <a:r>
              <a:rPr lang="en-US" sz="2000" dirty="0" smtClean="0"/>
              <a:t>≈ 100 s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FF3300"/>
                </a:solidFill>
                <a:latin typeface="Arial"/>
                <a:sym typeface="Wingdings" pitchFamily="2" charset="2"/>
              </a:rPr>
              <a:t>{</a:t>
            </a:r>
            <a:r>
              <a:rPr lang="en-US" sz="1800" dirty="0" err="1" smtClean="0">
                <a:latin typeface="Arial"/>
                <a:sym typeface="Wingdings" pitchFamily="2" charset="2"/>
              </a:rPr>
              <a:t>NewReno</a:t>
            </a:r>
            <a:r>
              <a:rPr lang="en-US" sz="1800" dirty="0" smtClean="0">
                <a:latin typeface="Arial"/>
                <a:sym typeface="Wingdings" pitchFamily="2" charset="2"/>
              </a:rPr>
              <a:t> HTBM</a:t>
            </a:r>
            <a:r>
              <a:rPr lang="en-US" sz="1800" b="1" dirty="0" smtClean="0">
                <a:solidFill>
                  <a:srgbClr val="FF3300"/>
                </a:solidFill>
                <a:latin typeface="Arial"/>
                <a:sym typeface="Wingdings" pitchFamily="2" charset="2"/>
              </a:rPr>
              <a:t>}:</a:t>
            </a:r>
            <a:r>
              <a:rPr lang="en-US" sz="1800" dirty="0" smtClean="0">
                <a:solidFill>
                  <a:srgbClr val="FF3300"/>
                </a:solidFill>
                <a:latin typeface="Arial"/>
                <a:sym typeface="Wingdings" pitchFamily="2" charset="2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/>
                <a:sym typeface="Wingdings" pitchFamily="2" charset="2"/>
              </a:rPr>
              <a:t>AIMD of </a:t>
            </a:r>
            <a:r>
              <a:rPr lang="en-US" sz="1600" dirty="0" err="1" smtClean="0">
                <a:solidFill>
                  <a:schemeClr val="tx1"/>
                </a:solidFill>
                <a:latin typeface="Arial"/>
                <a:sym typeface="Wingdings" pitchFamily="2" charset="2"/>
              </a:rPr>
              <a:t>NewReno</a:t>
            </a:r>
            <a:r>
              <a:rPr lang="en-US" sz="1600" dirty="0" smtClean="0">
                <a:solidFill>
                  <a:schemeClr val="tx1"/>
                </a:solidFill>
                <a:latin typeface="Arial"/>
                <a:sym typeface="Wingdings" pitchFamily="2" charset="2"/>
              </a:rPr>
              <a:t> </a:t>
            </a:r>
            <a:r>
              <a:rPr lang="en-US" sz="1600" b="1" dirty="0" smtClean="0">
                <a:solidFill>
                  <a:srgbClr val="FF3300"/>
                </a:solidFill>
                <a:latin typeface="Arial"/>
                <a:sym typeface="Wingdings" pitchFamily="2" charset="2"/>
              </a:rPr>
              <a:t>+</a:t>
            </a:r>
            <a:r>
              <a:rPr lang="en-US" sz="1600" dirty="0" smtClean="0">
                <a:solidFill>
                  <a:schemeClr val="tx1"/>
                </a:solidFill>
                <a:latin typeface="Arial"/>
                <a:sym typeface="Wingdings" pitchFamily="2" charset="2"/>
              </a:rPr>
              <a:t> high queuing delay of HTBM          					</a:t>
            </a:r>
            <a:r>
              <a:rPr lang="en-US" sz="1600" dirty="0" smtClean="0">
                <a:solidFill>
                  <a:srgbClr val="FF3300"/>
                </a:solidFill>
                <a:latin typeface="Arial"/>
                <a:sym typeface="Wingdings" pitchFamily="2" charset="2"/>
              </a:rPr>
              <a:t></a:t>
            </a:r>
            <a:r>
              <a:rPr lang="en-US" sz="1600" dirty="0" smtClean="0">
                <a:solidFill>
                  <a:schemeClr val="tx1"/>
                </a:solidFill>
                <a:latin typeface="Arial"/>
                <a:sym typeface="Wingdings" pitchFamily="2" charset="2"/>
              </a:rPr>
              <a:t> </a:t>
            </a:r>
            <a:r>
              <a:rPr lang="en-US" sz="1600" dirty="0" smtClean="0">
                <a:solidFill>
                  <a:srgbClr val="FF3300"/>
                </a:solidFill>
                <a:latin typeface="Arial"/>
                <a:sym typeface="Wingdings" pitchFamily="2" charset="2"/>
              </a:rPr>
              <a:t>difficulties to converge and high congestion rate</a:t>
            </a:r>
            <a:endParaRPr lang="en-US" sz="1800" dirty="0" smtClean="0">
              <a:solidFill>
                <a:srgbClr val="FF3300"/>
              </a:solidFill>
              <a:latin typeface="Arial"/>
              <a:sym typeface="Wingdings" pitchFamily="2" charset="2"/>
            </a:endParaRPr>
          </a:p>
          <a:p>
            <a:pPr lvl="0">
              <a:buFont typeface="Wingdings"/>
              <a:buChar char="è"/>
            </a:pPr>
            <a:endParaRPr lang="en-US" sz="2000" dirty="0" smtClean="0">
              <a:solidFill>
                <a:schemeClr val="tx1"/>
              </a:solidFill>
              <a:latin typeface="Arial"/>
              <a:sym typeface="Wingdings" pitchFamily="2" charset="2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FF3300"/>
                </a:solidFill>
                <a:latin typeface="Arial"/>
                <a:sym typeface="Wingdings" pitchFamily="2" charset="2"/>
              </a:rPr>
              <a:t> </a:t>
            </a:r>
            <a:r>
              <a:rPr lang="en-US" sz="1800" b="1" dirty="0" smtClean="0">
                <a:solidFill>
                  <a:srgbClr val="FF3300"/>
                </a:solidFill>
                <a:latin typeface="Arial"/>
                <a:sym typeface="Wingdings" pitchFamily="2" charset="2"/>
              </a:rPr>
              <a:t>{</a:t>
            </a:r>
            <a:r>
              <a:rPr lang="en-US" sz="1800" dirty="0" err="1" smtClean="0">
                <a:latin typeface="Arial"/>
                <a:sym typeface="Wingdings" pitchFamily="2" charset="2"/>
              </a:rPr>
              <a:t>NewReno</a:t>
            </a:r>
            <a:r>
              <a:rPr lang="en-US" sz="1800" dirty="0" smtClean="0">
                <a:latin typeface="Arial"/>
                <a:sym typeface="Wingdings" pitchFamily="2" charset="2"/>
              </a:rPr>
              <a:t> RWTM</a:t>
            </a:r>
            <a:r>
              <a:rPr lang="en-US" sz="1800" b="1" dirty="0" smtClean="0">
                <a:solidFill>
                  <a:srgbClr val="FF3300"/>
                </a:solidFill>
                <a:latin typeface="Arial"/>
                <a:sym typeface="Wingdings" pitchFamily="2" charset="2"/>
              </a:rPr>
              <a:t>}:</a:t>
            </a:r>
            <a:r>
              <a:rPr lang="en-US" sz="1800" dirty="0" smtClean="0">
                <a:solidFill>
                  <a:srgbClr val="FF3300"/>
                </a:solidFill>
                <a:latin typeface="Arial"/>
                <a:sym typeface="Wingdings" pitchFamily="2" charset="2"/>
              </a:rPr>
              <a:t> </a:t>
            </a:r>
            <a:r>
              <a:rPr lang="en-US" sz="1600" i="1" dirty="0" err="1" smtClean="0">
                <a:solidFill>
                  <a:schemeClr val="tx1"/>
                </a:solidFill>
                <a:latin typeface="Arial"/>
                <a:sym typeface="Wingdings" pitchFamily="2" charset="2"/>
              </a:rPr>
              <a:t>ssthresh</a:t>
            </a:r>
            <a:r>
              <a:rPr lang="en-US" sz="1600" i="1" dirty="0" smtClean="0">
                <a:solidFill>
                  <a:schemeClr val="tx1"/>
                </a:solidFill>
                <a:latin typeface="Arial"/>
                <a:sym typeface="Wingdings" pitchFamily="2" charset="2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/>
                <a:sym typeface="Wingdings" pitchFamily="2" charset="2"/>
              </a:rPr>
              <a:t> positioning issue of </a:t>
            </a:r>
            <a:r>
              <a:rPr lang="en-US" sz="1600" dirty="0" err="1" smtClean="0">
                <a:solidFill>
                  <a:schemeClr val="tx1"/>
                </a:solidFill>
                <a:latin typeface="Arial"/>
                <a:sym typeface="Wingdings" pitchFamily="2" charset="2"/>
              </a:rPr>
              <a:t>NewReno</a:t>
            </a:r>
            <a:r>
              <a:rPr lang="en-US" sz="1600" dirty="0" smtClean="0">
                <a:solidFill>
                  <a:schemeClr val="tx1"/>
                </a:solidFill>
                <a:latin typeface="Arial"/>
                <a:sym typeface="Wingdings" pitchFamily="2" charset="2"/>
              </a:rPr>
              <a:t> </a:t>
            </a:r>
            <a:r>
              <a:rPr lang="en-US" sz="1600" b="1" dirty="0" smtClean="0">
                <a:solidFill>
                  <a:srgbClr val="FF3300"/>
                </a:solidFill>
                <a:latin typeface="Arial"/>
                <a:sym typeface="Wingdings" pitchFamily="2" charset="2"/>
              </a:rPr>
              <a:t>+</a:t>
            </a:r>
            <a:r>
              <a:rPr lang="en-US" sz="1600" dirty="0" smtClean="0">
                <a:solidFill>
                  <a:schemeClr val="tx1"/>
                </a:solidFill>
                <a:latin typeface="Arial"/>
                <a:sym typeface="Wingdings" pitchFamily="2" charset="2"/>
              </a:rPr>
              <a:t> large idle periods of RWTM 	</a:t>
            </a:r>
            <a:r>
              <a:rPr lang="en-US" sz="1600" dirty="0" smtClean="0">
                <a:solidFill>
                  <a:srgbClr val="FF3300"/>
                </a:solidFill>
                <a:latin typeface="Arial"/>
                <a:sym typeface="Wingdings" pitchFamily="2" charset="2"/>
              </a:rPr>
              <a:t> difficulties to reach optimal quality level</a:t>
            </a:r>
            <a:endParaRPr lang="en-US" sz="1800" dirty="0" smtClean="0">
              <a:solidFill>
                <a:srgbClr val="FF3300"/>
              </a:solidFill>
              <a:latin typeface="Arial"/>
              <a:sym typeface="Wingdings" pitchFamily="2" charset="2"/>
            </a:endParaRPr>
          </a:p>
          <a:p>
            <a:pPr>
              <a:buFont typeface="Wingdings"/>
              <a:buChar char="è"/>
            </a:pPr>
            <a:endParaRPr lang="en-US" sz="2000" dirty="0" smtClean="0">
              <a:solidFill>
                <a:srgbClr val="FF3300"/>
              </a:solidFill>
              <a:sym typeface="Wingdings" pitchFamily="2" charset="2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FF3300"/>
                </a:solidFill>
                <a:sym typeface="Wingdings" pitchFamily="2" charset="2"/>
              </a:rPr>
              <a:t> </a:t>
            </a:r>
            <a:r>
              <a:rPr lang="en-US" sz="1800" b="1" dirty="0" smtClean="0">
                <a:solidFill>
                  <a:srgbClr val="FF3300"/>
                </a:solidFill>
                <a:sym typeface="Wingdings" pitchFamily="2" charset="2"/>
              </a:rPr>
              <a:t>{</a:t>
            </a:r>
            <a:r>
              <a:rPr lang="en-US" sz="1800" dirty="0" smtClean="0">
                <a:sym typeface="Wingdings" pitchFamily="2" charset="2"/>
              </a:rPr>
              <a:t>Vegas HTBM</a:t>
            </a:r>
            <a:r>
              <a:rPr lang="en-US" sz="1800" b="1" dirty="0" smtClean="0">
                <a:solidFill>
                  <a:srgbClr val="FF3300"/>
                </a:solidFill>
                <a:sym typeface="Wingdings" pitchFamily="2" charset="2"/>
              </a:rPr>
              <a:t>}:</a:t>
            </a:r>
            <a:r>
              <a:rPr lang="en-US" sz="1800" dirty="0" smtClean="0">
                <a:solidFill>
                  <a:srgbClr val="FF3300"/>
                </a:solidFill>
                <a:sym typeface="Wingdings" pitchFamily="2" charset="2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Vegas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is sensitive to queuing delay increase of HTBM							</a:t>
            </a:r>
            <a:r>
              <a:rPr lang="en-US" sz="1600" dirty="0" smtClean="0">
                <a:solidFill>
                  <a:srgbClr val="FF3300"/>
                </a:solidFill>
                <a:sym typeface="Wingdings" pitchFamily="2" charset="2"/>
              </a:rPr>
              <a:t> slow convergence to optimal quality level</a:t>
            </a:r>
            <a:endParaRPr lang="en-US" sz="1800" dirty="0" smtClean="0">
              <a:solidFill>
                <a:srgbClr val="FF3300"/>
              </a:solidFill>
              <a:sym typeface="Wingdings" pitchFamily="2" charset="2"/>
            </a:endParaRPr>
          </a:p>
          <a:p>
            <a:pPr>
              <a:buFont typeface="Wingdings"/>
              <a:buChar char="è"/>
            </a:pPr>
            <a:endParaRPr lang="en-US" sz="2000" dirty="0" smtClean="0">
              <a:solidFill>
                <a:srgbClr val="FF3300"/>
              </a:solidFill>
              <a:sym typeface="Wingdings" pitchFamily="2" charset="2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FF3300"/>
                </a:solidFill>
                <a:sym typeface="Wingdings" pitchFamily="2" charset="2"/>
              </a:rPr>
              <a:t> {</a:t>
            </a:r>
            <a:r>
              <a:rPr lang="en-US" sz="1800" dirty="0" smtClean="0">
                <a:sym typeface="Wingdings" pitchFamily="2" charset="2"/>
              </a:rPr>
              <a:t>Vegas RWTM</a:t>
            </a:r>
            <a:r>
              <a:rPr lang="en-US" sz="1800" b="1" dirty="0" smtClean="0">
                <a:solidFill>
                  <a:srgbClr val="FF3300"/>
                </a:solidFill>
                <a:sym typeface="Wingdings" pitchFamily="2" charset="2"/>
              </a:rPr>
              <a:t>}:</a:t>
            </a:r>
            <a:r>
              <a:rPr lang="en-US" sz="1800" dirty="0" smtClean="0">
                <a:solidFill>
                  <a:srgbClr val="FF3300"/>
                </a:solidFill>
                <a:sym typeface="Wingdings" pitchFamily="2" charset="2"/>
              </a:rPr>
              <a:t> </a:t>
            </a:r>
            <a:r>
              <a:rPr lang="en-US" sz="1600" dirty="0" smtClean="0">
                <a:sym typeface="Wingdings" pitchFamily="2" charset="2"/>
              </a:rPr>
              <a:t>sensitive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timeout retransmissions of Vegas </a:t>
            </a:r>
            <a:r>
              <a:rPr lang="en-US" sz="1600" dirty="0" smtClean="0">
                <a:solidFill>
                  <a:srgbClr val="FF3300"/>
                </a:solidFill>
                <a:sym typeface="Wingdings" pitchFamily="2" charset="2"/>
              </a:rPr>
              <a:t>+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 large idle periods of RWTM</a:t>
            </a:r>
            <a:r>
              <a:rPr lang="fr-FR" sz="2000" dirty="0" smtClean="0">
                <a:sym typeface="Wingdings" pitchFamily="2" charset="2"/>
              </a:rPr>
              <a:t>	</a:t>
            </a:r>
            <a:r>
              <a:rPr lang="fr-FR" sz="1600" dirty="0" smtClean="0">
                <a:solidFill>
                  <a:srgbClr val="FF3300"/>
                </a:solidFill>
                <a:sym typeface="Wingdings" pitchFamily="2" charset="2"/>
              </a:rPr>
              <a:t> </a:t>
            </a:r>
            <a:r>
              <a:rPr lang="fr-FR" sz="1600" dirty="0" err="1" smtClean="0">
                <a:solidFill>
                  <a:srgbClr val="FF3300"/>
                </a:solidFill>
                <a:sym typeface="Wingdings" pitchFamily="2" charset="2"/>
              </a:rPr>
              <a:t>higher</a:t>
            </a:r>
            <a:r>
              <a:rPr lang="fr-FR" sz="1600" dirty="0" smtClean="0">
                <a:solidFill>
                  <a:srgbClr val="FF3300"/>
                </a:solidFill>
                <a:sym typeface="Wingdings" pitchFamily="2" charset="2"/>
              </a:rPr>
              <a:t> congestion rate and </a:t>
            </a:r>
            <a:r>
              <a:rPr lang="en-US" sz="1600" dirty="0" smtClean="0">
                <a:solidFill>
                  <a:srgbClr val="FF3300"/>
                </a:solidFill>
                <a:sym typeface="Wingdings" pitchFamily="2" charset="2"/>
              </a:rPr>
              <a:t>cannot</a:t>
            </a:r>
            <a:r>
              <a:rPr lang="fr-FR" sz="1600" dirty="0" smtClean="0">
                <a:solidFill>
                  <a:srgbClr val="FF3300"/>
                </a:solidFill>
                <a:sym typeface="Wingdings" pitchFamily="2" charset="2"/>
              </a:rPr>
              <a:t> converge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830580" y="2472890"/>
            <a:ext cx="7902336" cy="565037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30580" y="3423093"/>
            <a:ext cx="7902336" cy="565037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30580" y="4266241"/>
            <a:ext cx="7902336" cy="75702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47355" y="5187537"/>
            <a:ext cx="7902336" cy="75702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r>
              <a:rPr lang="fr-FR" sz="1400" b="1" dirty="0" smtClean="0">
                <a:solidFill>
                  <a:schemeClr val="bg1"/>
                </a:solidFill>
              </a:rPr>
              <a:t>Annexe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22401"/>
            <a:ext cx="8229600" cy="1030900"/>
          </a:xfrm>
        </p:spPr>
        <p:txBody>
          <a:bodyPr/>
          <a:lstStyle/>
          <a:p>
            <a:r>
              <a:rPr lang="en-US" sz="2000" dirty="0" smtClean="0">
                <a:solidFill>
                  <a:srgbClr val="FF3300"/>
                </a:solidFill>
              </a:rPr>
              <a:t> {</a:t>
            </a:r>
            <a:r>
              <a:rPr lang="en-US" sz="2000" dirty="0" smtClean="0"/>
              <a:t>Illinois, Cubic</a:t>
            </a:r>
            <a:r>
              <a:rPr lang="en-US" sz="2000" dirty="0" smtClean="0">
                <a:solidFill>
                  <a:srgbClr val="FF3300"/>
                </a:solidFill>
              </a:rPr>
              <a:t>} ×{</a:t>
            </a:r>
            <a:r>
              <a:rPr lang="en-US" sz="2000" dirty="0" smtClean="0"/>
              <a:t>HTBM, RWTM</a:t>
            </a:r>
            <a:r>
              <a:rPr lang="en-US" sz="2000" dirty="0" smtClean="0">
                <a:solidFill>
                  <a:srgbClr val="FF3300"/>
                </a:solidFill>
              </a:rPr>
              <a:t>}: improvement of </a:t>
            </a:r>
            <a:r>
              <a:rPr lang="en-US" sz="2000" dirty="0" err="1" smtClean="0">
                <a:solidFill>
                  <a:srgbClr val="FF3300"/>
                </a:solidFill>
              </a:rPr>
              <a:t>QoE</a:t>
            </a:r>
            <a:r>
              <a:rPr lang="en-US" sz="2000" dirty="0" smtClean="0">
                <a:solidFill>
                  <a:srgbClr val="FF3300"/>
                </a:solidFill>
              </a:rPr>
              <a:t>:</a:t>
            </a:r>
          </a:p>
          <a:p>
            <a:pPr>
              <a:buNone/>
            </a:pPr>
            <a:r>
              <a:rPr lang="en-US" dirty="0" smtClean="0">
                <a:solidFill>
                  <a:srgbClr val="FF3300"/>
                </a:solidFill>
              </a:rPr>
              <a:t>		 		   </a:t>
            </a:r>
            <a:r>
              <a:rPr lang="en-US" dirty="0" err="1" smtClean="0">
                <a:solidFill>
                  <a:schemeClr val="tx1"/>
                </a:solidFill>
              </a:rPr>
              <a:t>QoE</a:t>
            </a:r>
            <a:r>
              <a:rPr lang="en-US" dirty="0" smtClean="0">
                <a:solidFill>
                  <a:schemeClr val="tx1"/>
                </a:solidFill>
              </a:rPr>
              <a:t> 								</a:t>
            </a:r>
            <a:r>
              <a:rPr lang="en-US" dirty="0" err="1" smtClean="0">
                <a:solidFill>
                  <a:schemeClr val="tx1"/>
                </a:solidFill>
              </a:rPr>
              <a:t>QoS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54</a:t>
            </a:fld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346" y="2358704"/>
            <a:ext cx="4177862" cy="218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3696" y="2442667"/>
            <a:ext cx="2766728" cy="188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747713"/>
          </a:xfrm>
        </p:spPr>
        <p:txBody>
          <a:bodyPr/>
          <a:lstStyle/>
          <a:p>
            <a:r>
              <a:rPr lang="fr-FR" dirty="0" smtClean="0"/>
              <a:t>Scenarios 1, 2 and 3: </a:t>
            </a:r>
            <a:r>
              <a:rPr lang="fr-FR" sz="2400" dirty="0" err="1" smtClean="0"/>
              <a:t>Competition</a:t>
            </a:r>
            <a:r>
              <a:rPr lang="fr-FR" sz="2400" dirty="0" smtClean="0"/>
              <a:t>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HAS </a:t>
            </a:r>
            <a:r>
              <a:rPr lang="fr-FR" sz="2400" dirty="0" err="1" smtClean="0"/>
              <a:t>Flows</a:t>
            </a:r>
            <a:endParaRPr lang="fr-FR" dirty="0"/>
          </a:p>
        </p:txBody>
      </p:sp>
      <p:pic>
        <p:nvPicPr>
          <p:cNvPr id="12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723900" y="4879022"/>
            <a:ext cx="79629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1800" dirty="0" smtClean="0">
                <a:latin typeface="+mn-lt"/>
              </a:rPr>
              <a:t> {</a:t>
            </a:r>
            <a:r>
              <a:rPr lang="fr-FR" sz="1800" dirty="0" smtClean="0">
                <a:solidFill>
                  <a:srgbClr val="7030A0"/>
                </a:solidFill>
                <a:latin typeface="+mn-lt"/>
              </a:rPr>
              <a:t>Illinois RWTM</a:t>
            </a:r>
            <a:r>
              <a:rPr lang="fr-FR" sz="1800" dirty="0" smtClean="0">
                <a:latin typeface="+mn-lt"/>
              </a:rPr>
              <a:t>} and {</a:t>
            </a:r>
            <a:r>
              <a:rPr lang="fr-FR" sz="1800" dirty="0" err="1" smtClean="0">
                <a:solidFill>
                  <a:srgbClr val="FF3300"/>
                </a:solidFill>
                <a:latin typeface="+mn-lt"/>
              </a:rPr>
              <a:t>Cubic</a:t>
            </a:r>
            <a:r>
              <a:rPr lang="fr-FR" sz="1800" dirty="0" smtClean="0">
                <a:solidFill>
                  <a:srgbClr val="FF3300"/>
                </a:solidFill>
                <a:latin typeface="+mn-lt"/>
              </a:rPr>
              <a:t> RWTM</a:t>
            </a:r>
            <a:r>
              <a:rPr lang="fr-FR" sz="1800" dirty="0" smtClean="0">
                <a:latin typeface="+mn-lt"/>
              </a:rPr>
              <a:t>} </a:t>
            </a:r>
            <a:r>
              <a:rPr lang="fr-FR" sz="1800" dirty="0" err="1" smtClean="0">
                <a:latin typeface="+mn-lt"/>
              </a:rPr>
              <a:t>present</a:t>
            </a:r>
            <a:r>
              <a:rPr lang="fr-FR" sz="1800" dirty="0" smtClean="0">
                <a:latin typeface="+mn-lt"/>
              </a:rPr>
              <a:t> the best </a:t>
            </a:r>
            <a:r>
              <a:rPr lang="fr-FR" sz="1800" dirty="0" err="1" smtClean="0">
                <a:latin typeface="+mn-lt"/>
              </a:rPr>
              <a:t>QoE</a:t>
            </a:r>
            <a:r>
              <a:rPr lang="fr-FR" sz="1800" dirty="0" smtClean="0">
                <a:latin typeface="+mn-lt"/>
              </a:rPr>
              <a:t> and </a:t>
            </a:r>
            <a:r>
              <a:rPr lang="fr-FR" sz="1800" dirty="0" err="1" smtClean="0">
                <a:latin typeface="+mn-lt"/>
              </a:rPr>
              <a:t>QoS</a:t>
            </a:r>
            <a:r>
              <a:rPr lang="fr-FR" sz="1800" dirty="0" smtClean="0">
                <a:latin typeface="+mn-lt"/>
              </a:rPr>
              <a:t> rates</a:t>
            </a:r>
          </a:p>
          <a:p>
            <a:pPr>
              <a:buFont typeface="Wingdings" pitchFamily="2" charset="2"/>
              <a:buChar char="q"/>
            </a:pPr>
            <a:endParaRPr lang="fr-FR" sz="18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fr-FR" sz="1800" dirty="0" smtClean="0">
                <a:latin typeface="+mn-lt"/>
              </a:rPr>
              <a:t> {</a:t>
            </a:r>
            <a:r>
              <a:rPr lang="fr-FR" sz="1800" dirty="0" smtClean="0">
                <a:solidFill>
                  <a:srgbClr val="92D050"/>
                </a:solidFill>
                <a:latin typeface="+mn-lt"/>
              </a:rPr>
              <a:t>Illinois HTBM</a:t>
            </a:r>
            <a:r>
              <a:rPr lang="fr-FR" sz="1800" dirty="0" smtClean="0">
                <a:latin typeface="+mn-lt"/>
              </a:rPr>
              <a:t>}  </a:t>
            </a:r>
            <a:r>
              <a:rPr lang="fr-FR" sz="1800" dirty="0" err="1" smtClean="0">
                <a:latin typeface="+mn-lt"/>
              </a:rPr>
              <a:t>presents</a:t>
            </a:r>
            <a:r>
              <a:rPr lang="fr-FR" sz="1800" dirty="0" smtClean="0">
                <a:latin typeface="+mn-lt"/>
              </a:rPr>
              <a:t> </a:t>
            </a:r>
            <a:r>
              <a:rPr lang="fr-FR" sz="1800" dirty="0" err="1" smtClean="0">
                <a:latin typeface="+mn-lt"/>
              </a:rPr>
              <a:t>better</a:t>
            </a:r>
            <a:r>
              <a:rPr lang="fr-FR" sz="1800" dirty="0" smtClean="0">
                <a:latin typeface="+mn-lt"/>
              </a:rPr>
              <a:t> </a:t>
            </a:r>
            <a:r>
              <a:rPr lang="fr-FR" sz="1800" dirty="0" err="1" smtClean="0">
                <a:latin typeface="+mn-lt"/>
              </a:rPr>
              <a:t>QoE</a:t>
            </a:r>
            <a:r>
              <a:rPr lang="fr-FR" sz="1800" dirty="0" smtClean="0">
                <a:latin typeface="+mn-lt"/>
              </a:rPr>
              <a:t> and </a:t>
            </a:r>
            <a:r>
              <a:rPr lang="fr-FR" sz="1800" dirty="0" err="1" smtClean="0">
                <a:latin typeface="+mn-lt"/>
              </a:rPr>
              <a:t>QoS</a:t>
            </a:r>
            <a:r>
              <a:rPr lang="fr-FR" sz="1800" dirty="0" smtClean="0">
                <a:latin typeface="+mn-lt"/>
              </a:rPr>
              <a:t> </a:t>
            </a:r>
            <a:r>
              <a:rPr lang="fr-FR" sz="1800" dirty="0" err="1" smtClean="0">
                <a:latin typeface="+mn-lt"/>
              </a:rPr>
              <a:t>than</a:t>
            </a:r>
            <a:r>
              <a:rPr lang="fr-FR" sz="1800" dirty="0" smtClean="0">
                <a:latin typeface="+mn-lt"/>
              </a:rPr>
              <a:t> {</a:t>
            </a:r>
            <a:r>
              <a:rPr lang="fr-FR" sz="1800" dirty="0" err="1" smtClean="0">
                <a:solidFill>
                  <a:srgbClr val="00B0F0"/>
                </a:solidFill>
                <a:latin typeface="+mn-lt"/>
              </a:rPr>
              <a:t>Cubic</a:t>
            </a:r>
            <a:r>
              <a:rPr lang="fr-FR" sz="1800" dirty="0" smtClean="0">
                <a:solidFill>
                  <a:srgbClr val="00B0F0"/>
                </a:solidFill>
                <a:latin typeface="+mn-lt"/>
              </a:rPr>
              <a:t> HTBM</a:t>
            </a:r>
            <a:r>
              <a:rPr lang="fr-FR" sz="1800" dirty="0" smtClean="0">
                <a:latin typeface="+mn-lt"/>
              </a:rPr>
              <a:t>}  						</a:t>
            </a:r>
            <a:r>
              <a:rPr lang="fr-FR" sz="1800" b="1" dirty="0" smtClean="0">
                <a:solidFill>
                  <a:srgbClr val="FF3300"/>
                </a:solidFill>
                <a:latin typeface="+mn-lt"/>
              </a:rPr>
              <a:t>(</a:t>
            </a:r>
            <a:r>
              <a:rPr lang="fr-FR" sz="1800" b="1" dirty="0" err="1" smtClean="0">
                <a:solidFill>
                  <a:srgbClr val="FF3300"/>
                </a:solidFill>
                <a:latin typeface="+mn-lt"/>
              </a:rPr>
              <a:t>fivefold</a:t>
            </a:r>
            <a:r>
              <a:rPr lang="fr-FR" sz="18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fr-FR" sz="1800" b="1" dirty="0" err="1" smtClean="0">
                <a:solidFill>
                  <a:srgbClr val="FF3300"/>
                </a:solidFill>
                <a:latin typeface="+mn-lt"/>
              </a:rPr>
              <a:t>lower</a:t>
            </a:r>
            <a:r>
              <a:rPr lang="fr-FR" sz="1800" b="1" dirty="0" smtClean="0">
                <a:solidFill>
                  <a:srgbClr val="FF3300"/>
                </a:solidFill>
                <a:latin typeface="+mn-lt"/>
              </a:rPr>
              <a:t> congestion rate)</a:t>
            </a:r>
            <a:endParaRPr lang="fr-FR" b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01310" y="2743203"/>
            <a:ext cx="488731" cy="10148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551641" y="2743203"/>
            <a:ext cx="488731" cy="10148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503578" y="2753836"/>
            <a:ext cx="488731" cy="10148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946427" y="2679404"/>
            <a:ext cx="488731" cy="8801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946427" y="3559585"/>
            <a:ext cx="488731" cy="7652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601310" y="3758063"/>
            <a:ext cx="488731" cy="78310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551641" y="3758063"/>
            <a:ext cx="488731" cy="78310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503578" y="3758063"/>
            <a:ext cx="488731" cy="78310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851693" y="3559585"/>
            <a:ext cx="488731" cy="76529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7851693" y="2679404"/>
            <a:ext cx="488731" cy="88018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2112579" y="2753836"/>
            <a:ext cx="488731" cy="101486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62910" y="2753836"/>
            <a:ext cx="488731" cy="101486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40372" y="2753836"/>
            <a:ext cx="488731" cy="101486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89595" y="2679404"/>
            <a:ext cx="488731" cy="88018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9595" y="3559585"/>
            <a:ext cx="488731" cy="76529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12579" y="3758063"/>
            <a:ext cx="488731" cy="78310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3079408" y="3744946"/>
            <a:ext cx="488731" cy="78310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040372" y="3744946"/>
            <a:ext cx="488731" cy="78310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7413892" y="3559585"/>
            <a:ext cx="488731" cy="78310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7395429" y="2679404"/>
            <a:ext cx="488731" cy="85753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57200" y="4741077"/>
            <a:ext cx="8633856" cy="565037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457200" y="5458514"/>
            <a:ext cx="8633856" cy="565037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368631" y="1892961"/>
            <a:ext cx="8686800" cy="2793524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r>
              <a:rPr lang="fr-FR" sz="1400" b="1" dirty="0" smtClean="0">
                <a:solidFill>
                  <a:schemeClr val="bg1"/>
                </a:solidFill>
              </a:rPr>
              <a:t>Annexe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62100" y="1175207"/>
            <a:ext cx="8288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800" dirty="0" smtClean="0">
                <a:solidFill>
                  <a:prstClr val="black"/>
                </a:solidFill>
                <a:latin typeface="Arial"/>
              </a:rPr>
              <a:t>			</a:t>
            </a:r>
            <a:r>
              <a:rPr lang="fr-FR" sz="1800" dirty="0" err="1" smtClean="0">
                <a:solidFill>
                  <a:prstClr val="black"/>
                </a:solidFill>
                <a:latin typeface="Arial"/>
              </a:rPr>
              <a:t>QoE</a:t>
            </a:r>
            <a:r>
              <a:rPr lang="fr-FR" sz="1800" dirty="0" smtClean="0">
                <a:solidFill>
                  <a:prstClr val="black"/>
                </a:solidFill>
                <a:latin typeface="Arial"/>
              </a:rPr>
              <a:t>									</a:t>
            </a:r>
            <a:r>
              <a:rPr lang="fr-FR" sz="1800" dirty="0" err="1" smtClean="0">
                <a:solidFill>
                  <a:prstClr val="black"/>
                </a:solidFill>
                <a:latin typeface="Arial"/>
              </a:rPr>
              <a:t>QoS</a:t>
            </a:r>
            <a:endParaRPr lang="fr-FR" sz="180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Scenario 4: </a:t>
            </a:r>
            <a:r>
              <a:rPr lang="fr-FR" dirty="0" err="1" smtClean="0"/>
              <a:t>Robustness</a:t>
            </a:r>
            <a:r>
              <a:rPr lang="fr-FR" dirty="0" smtClean="0"/>
              <a:t> </a:t>
            </a:r>
            <a:r>
              <a:rPr lang="fr-FR" dirty="0" err="1" smtClean="0"/>
              <a:t>against</a:t>
            </a:r>
            <a:r>
              <a:rPr lang="fr-FR" dirty="0" smtClean="0"/>
              <a:t> Congestion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55</a:t>
            </a:fld>
            <a:endParaRPr lang="fr-F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68" y="1582034"/>
            <a:ext cx="4705694" cy="158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4893" y="1709023"/>
            <a:ext cx="3341282" cy="136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2188" y="1198957"/>
            <a:ext cx="8647115" cy="1963348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457200" y="4037610"/>
            <a:ext cx="8288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fr-FR" sz="1800" dirty="0" smtClean="0">
                <a:solidFill>
                  <a:prstClr val="black"/>
                </a:solidFill>
                <a:latin typeface="Arial"/>
              </a:rPr>
              <a:t> {</a:t>
            </a:r>
            <a:r>
              <a:rPr lang="fr-FR" sz="1800" dirty="0" smtClean="0">
                <a:solidFill>
                  <a:srgbClr val="7030A0"/>
                </a:solidFill>
                <a:latin typeface="Arial"/>
              </a:rPr>
              <a:t>Illinois RWTM</a:t>
            </a:r>
            <a:r>
              <a:rPr lang="fr-FR" sz="1800" dirty="0" smtClean="0">
                <a:solidFill>
                  <a:prstClr val="black"/>
                </a:solidFill>
                <a:latin typeface="Arial"/>
              </a:rPr>
              <a:t>} and {</a:t>
            </a:r>
            <a:r>
              <a:rPr lang="fr-FR" sz="1800" dirty="0" smtClean="0">
                <a:solidFill>
                  <a:srgbClr val="92D050"/>
                </a:solidFill>
                <a:latin typeface="Arial"/>
              </a:rPr>
              <a:t>Illinois HTBM</a:t>
            </a:r>
            <a:r>
              <a:rPr lang="fr-FR" sz="1800" dirty="0" smtClean="0">
                <a:solidFill>
                  <a:prstClr val="black"/>
                </a:solidFill>
                <a:latin typeface="Arial"/>
              </a:rPr>
              <a:t>} </a:t>
            </a:r>
            <a:r>
              <a:rPr lang="fr-FR" sz="1800" dirty="0" err="1" smtClean="0">
                <a:solidFill>
                  <a:prstClr val="black"/>
                </a:solidFill>
                <a:latin typeface="Arial"/>
              </a:rPr>
              <a:t>present</a:t>
            </a:r>
            <a:r>
              <a:rPr lang="fr-FR" sz="18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fr-FR" sz="1800" dirty="0" err="1" smtClean="0">
                <a:solidFill>
                  <a:prstClr val="black"/>
                </a:solidFill>
                <a:latin typeface="Arial"/>
              </a:rPr>
              <a:t>higher</a:t>
            </a:r>
            <a:r>
              <a:rPr lang="fr-FR" sz="18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fr-FR" sz="1800" dirty="0" err="1" smtClean="0">
                <a:solidFill>
                  <a:prstClr val="black"/>
                </a:solidFill>
                <a:latin typeface="Arial"/>
              </a:rPr>
              <a:t>robustness</a:t>
            </a:r>
            <a:r>
              <a:rPr lang="fr-FR" sz="18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fr-FR" sz="1800" dirty="0" err="1" smtClean="0">
                <a:solidFill>
                  <a:prstClr val="black"/>
                </a:solidFill>
                <a:latin typeface="Arial"/>
              </a:rPr>
              <a:t>against</a:t>
            </a:r>
            <a:r>
              <a:rPr lang="fr-FR" sz="18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fr-FR" sz="1800" dirty="0" err="1" smtClean="0">
                <a:solidFill>
                  <a:prstClr val="black"/>
                </a:solidFill>
                <a:latin typeface="Arial"/>
              </a:rPr>
              <a:t>induced</a:t>
            </a:r>
            <a:r>
              <a:rPr lang="fr-FR" sz="1800" dirty="0" smtClean="0">
                <a:solidFill>
                  <a:prstClr val="black"/>
                </a:solidFill>
                <a:latin typeface="Arial"/>
              </a:rPr>
              <a:t> congestion </a:t>
            </a:r>
            <a:r>
              <a:rPr lang="fr-FR" sz="1800" dirty="0" err="1" smtClean="0">
                <a:solidFill>
                  <a:prstClr val="black"/>
                </a:solidFill>
                <a:latin typeface="Arial"/>
              </a:rPr>
              <a:t>than</a:t>
            </a:r>
            <a:r>
              <a:rPr lang="fr-FR" sz="1800" dirty="0" smtClean="0">
                <a:solidFill>
                  <a:prstClr val="black"/>
                </a:solidFill>
                <a:latin typeface="Arial"/>
              </a:rPr>
              <a:t> {</a:t>
            </a:r>
            <a:r>
              <a:rPr lang="fr-FR" sz="1800" dirty="0" err="1" smtClean="0">
                <a:solidFill>
                  <a:srgbClr val="FF3300"/>
                </a:solidFill>
                <a:latin typeface="Arial"/>
              </a:rPr>
              <a:t>Cubic</a:t>
            </a:r>
            <a:r>
              <a:rPr lang="fr-FR" sz="1800" dirty="0" smtClean="0">
                <a:solidFill>
                  <a:srgbClr val="FF3300"/>
                </a:solidFill>
                <a:latin typeface="Arial"/>
              </a:rPr>
              <a:t> RWTM</a:t>
            </a:r>
            <a:r>
              <a:rPr lang="fr-FR" sz="1800" dirty="0" smtClean="0">
                <a:solidFill>
                  <a:prstClr val="black"/>
                </a:solidFill>
                <a:latin typeface="Arial"/>
              </a:rPr>
              <a:t>} and {</a:t>
            </a:r>
            <a:r>
              <a:rPr lang="fr-FR" sz="1800" dirty="0" err="1" smtClean="0">
                <a:solidFill>
                  <a:srgbClr val="00B0F0"/>
                </a:solidFill>
                <a:latin typeface="Arial"/>
              </a:rPr>
              <a:t>Cubic</a:t>
            </a:r>
            <a:r>
              <a:rPr lang="fr-FR" sz="1800" dirty="0" smtClean="0">
                <a:solidFill>
                  <a:srgbClr val="00B0F0"/>
                </a:solidFill>
                <a:latin typeface="Arial"/>
              </a:rPr>
              <a:t> HTBM</a:t>
            </a:r>
            <a:r>
              <a:rPr lang="fr-FR" sz="1800" dirty="0" smtClean="0">
                <a:solidFill>
                  <a:prstClr val="black"/>
                </a:solidFill>
                <a:latin typeface="Arial"/>
              </a:rPr>
              <a:t>} </a:t>
            </a:r>
          </a:p>
          <a:p>
            <a:pPr lvl="0">
              <a:buFont typeface="Wingdings" pitchFamily="2" charset="2"/>
              <a:buChar char="q"/>
            </a:pPr>
            <a:endParaRPr lang="fr-FR" sz="1800" dirty="0" smtClean="0">
              <a:solidFill>
                <a:prstClr val="black"/>
              </a:solidFill>
              <a:latin typeface="Arial"/>
            </a:endParaRPr>
          </a:p>
          <a:p>
            <a:pPr lvl="0">
              <a:buFont typeface="Wingdings" pitchFamily="2" charset="2"/>
              <a:buChar char="q"/>
            </a:pPr>
            <a:r>
              <a:rPr lang="fr-FR" sz="1800" dirty="0" smtClean="0">
                <a:solidFill>
                  <a:prstClr val="black"/>
                </a:solidFill>
                <a:latin typeface="Arial"/>
              </a:rPr>
              <a:t> {</a:t>
            </a:r>
            <a:r>
              <a:rPr lang="fr-FR" sz="1800" dirty="0" smtClean="0">
                <a:solidFill>
                  <a:srgbClr val="92D050"/>
                </a:solidFill>
                <a:latin typeface="Arial"/>
              </a:rPr>
              <a:t>Illinois HTBM</a:t>
            </a:r>
            <a:r>
              <a:rPr lang="fr-FR" sz="1800" dirty="0" smtClean="0">
                <a:solidFill>
                  <a:prstClr val="black"/>
                </a:solidFill>
                <a:latin typeface="Arial"/>
              </a:rPr>
              <a:t>} </a:t>
            </a:r>
            <a:r>
              <a:rPr lang="fr-FR" sz="1800" dirty="0" err="1" smtClean="0">
                <a:solidFill>
                  <a:prstClr val="black"/>
                </a:solidFill>
                <a:latin typeface="Arial"/>
              </a:rPr>
              <a:t>is</a:t>
            </a:r>
            <a:r>
              <a:rPr lang="fr-FR" sz="1800" dirty="0" smtClean="0">
                <a:solidFill>
                  <a:prstClr val="black"/>
                </a:solidFill>
                <a:latin typeface="Arial"/>
              </a:rPr>
              <a:t> the best </a:t>
            </a:r>
            <a:r>
              <a:rPr lang="fr-FR" sz="1800" dirty="0" err="1" smtClean="0">
                <a:solidFill>
                  <a:prstClr val="black"/>
                </a:solidFill>
                <a:latin typeface="Arial"/>
              </a:rPr>
              <a:t>combination</a:t>
            </a:r>
            <a:endParaRPr lang="fr-FR" sz="180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0068" y="2706336"/>
            <a:ext cx="4705694" cy="408469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35835" y="1709023"/>
            <a:ext cx="1098465" cy="1349950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08067" y="2721154"/>
            <a:ext cx="548243" cy="39365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76848" y="2721154"/>
            <a:ext cx="548243" cy="39365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57503" y="2709279"/>
            <a:ext cx="548243" cy="39365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35835" y="1959429"/>
            <a:ext cx="548243" cy="109954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r>
              <a:rPr lang="fr-FR" sz="1400" b="1" dirty="0" smtClean="0">
                <a:solidFill>
                  <a:schemeClr val="bg1"/>
                </a:solidFill>
              </a:rPr>
              <a:t>Annexe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5" grpId="1" animBg="1"/>
      <p:bldP spid="17" grpId="0" animBg="1"/>
      <p:bldP spid="17" grpId="1" animBg="1"/>
      <p:bldP spid="18" grpId="0" animBg="1"/>
      <p:bldP spid="19" grpId="0" animBg="1"/>
      <p:bldP spid="20" grpId="0" animBg="1"/>
      <p:bldP spid="2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Scenario 5: </a:t>
            </a:r>
            <a:r>
              <a:rPr lang="fr-FR" dirty="0" err="1" smtClean="0"/>
              <a:t>Robustness</a:t>
            </a:r>
            <a:r>
              <a:rPr lang="fr-FR" dirty="0" smtClean="0"/>
              <a:t> </a:t>
            </a:r>
            <a:r>
              <a:rPr lang="fr-FR" dirty="0" err="1" smtClean="0"/>
              <a:t>against</a:t>
            </a:r>
            <a:r>
              <a:rPr lang="fr-FR" dirty="0" smtClean="0"/>
              <a:t> RTT</a:t>
            </a:r>
            <a:r>
              <a:rPr lang="fr-FR" baseline="-25000" dirty="0" smtClean="0"/>
              <a:t>C-S</a:t>
            </a:r>
            <a:r>
              <a:rPr lang="fr-FR" dirty="0" smtClean="0"/>
              <a:t> </a:t>
            </a:r>
            <a:r>
              <a:rPr lang="fr-FR" dirty="0" err="1" smtClean="0"/>
              <a:t>instability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56</a:t>
            </a:fld>
            <a:endParaRPr lang="fr-FR" dirty="0"/>
          </a:p>
        </p:txBody>
      </p:sp>
      <p:pic>
        <p:nvPicPr>
          <p:cNvPr id="6" name="Picture 2" descr="C:\Users\ngtd5579\Downloads\Rapport de thèse Latex\Rapport de thèse Latex\figures\IS_sc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95394"/>
            <a:ext cx="3628665" cy="2182490"/>
          </a:xfrm>
          <a:prstGeom prst="rect">
            <a:avLst/>
          </a:prstGeom>
          <a:noFill/>
        </p:spPr>
      </p:pic>
      <p:pic>
        <p:nvPicPr>
          <p:cNvPr id="7" name="Picture 3" descr="C:\Users\ngtd5579\Downloads\Rapport de thèse Latex\Rapport de thèse Latex\figures\IF_sc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8726" y="1054450"/>
            <a:ext cx="3698972" cy="2224776"/>
          </a:xfrm>
          <a:prstGeom prst="rect">
            <a:avLst/>
          </a:prstGeom>
          <a:noFill/>
        </p:spPr>
      </p:pic>
      <p:pic>
        <p:nvPicPr>
          <p:cNvPr id="8" name="Picture 3" descr="C:\Users\ngtd5579\Downloads\Rapport de thèse Latex\Rapport de thèse Latex\figures\CS_sc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753" y="3630716"/>
            <a:ext cx="3628665" cy="2184244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1743115" y="3277884"/>
            <a:ext cx="145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(a) </a:t>
            </a:r>
            <a:r>
              <a:rPr lang="fr-FR" sz="1800" dirty="0" err="1" smtClean="0"/>
              <a:t>Instability</a:t>
            </a:r>
            <a:r>
              <a:rPr lang="fr-FR" sz="1800" dirty="0" smtClean="0"/>
              <a:t>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972062" y="3251930"/>
            <a:ext cx="1379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(b) </a:t>
            </a:r>
            <a:r>
              <a:rPr lang="fr-FR" sz="1800" dirty="0" err="1" smtClean="0"/>
              <a:t>Infidelity</a:t>
            </a:r>
            <a:r>
              <a:rPr lang="fr-FR" sz="1800" dirty="0" smtClean="0"/>
              <a:t>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073577" y="5794981"/>
            <a:ext cx="2308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(c) Convergence speed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73878" y="6156295"/>
            <a:ext cx="7703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Figure 10: </a:t>
            </a:r>
            <a:r>
              <a:rPr lang="en-US" sz="2000" dirty="0" err="1" smtClean="0"/>
              <a:t>QoE</a:t>
            </a:r>
            <a:r>
              <a:rPr lang="en-US" sz="2000" dirty="0" smtClean="0"/>
              <a:t> measurements 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457200" y="1054450"/>
            <a:ext cx="3839452" cy="2530310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617121" y="1033184"/>
            <a:ext cx="4032798" cy="2525868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18730" y="3621262"/>
            <a:ext cx="4032798" cy="2525868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151528" y="3930555"/>
            <a:ext cx="4535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6600"/>
                </a:solidFill>
              </a:rPr>
              <a:t>{</a:t>
            </a:r>
            <a:r>
              <a:rPr lang="en-US" sz="2000" dirty="0" smtClean="0">
                <a:solidFill>
                  <a:srgbClr val="C00000"/>
                </a:solidFill>
              </a:rPr>
              <a:t>Cubic RWTM</a:t>
            </a:r>
            <a:r>
              <a:rPr lang="en-US" sz="2000" dirty="0" smtClean="0">
                <a:solidFill>
                  <a:srgbClr val="FF6600"/>
                </a:solidFill>
              </a:rPr>
              <a:t>} </a:t>
            </a:r>
            <a:r>
              <a:rPr lang="en-US" sz="2000" dirty="0" smtClean="0"/>
              <a:t>and</a:t>
            </a:r>
            <a:r>
              <a:rPr lang="en-US" sz="2000" dirty="0" smtClean="0">
                <a:solidFill>
                  <a:srgbClr val="FF6600"/>
                </a:solidFill>
              </a:rPr>
              <a:t> {</a:t>
            </a:r>
            <a:r>
              <a:rPr lang="en-US" sz="2000" dirty="0" smtClean="0">
                <a:solidFill>
                  <a:srgbClr val="7030A0"/>
                </a:solidFill>
              </a:rPr>
              <a:t>Illinois RWTM</a:t>
            </a:r>
            <a:r>
              <a:rPr lang="en-US" sz="2000" dirty="0" smtClean="0">
                <a:solidFill>
                  <a:srgbClr val="FF6600"/>
                </a:solidFill>
              </a:rPr>
              <a:t>}: </a:t>
            </a:r>
            <a:r>
              <a:rPr lang="en-US" sz="2000" dirty="0" smtClean="0"/>
              <a:t>concave degradation </a:t>
            </a:r>
            <a:r>
              <a:rPr lang="en-US" sz="2000" b="1" dirty="0" smtClean="0">
                <a:solidFill>
                  <a:srgbClr val="00B050"/>
                </a:solidFill>
                <a:sym typeface="Wingdings" pitchFamily="2" charset="2"/>
              </a:rPr>
              <a:t>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FF6600"/>
                </a:solidFill>
              </a:rPr>
              <a:t>{</a:t>
            </a:r>
            <a:r>
              <a:rPr lang="fr-FR" sz="2000" dirty="0" err="1" smtClean="0">
                <a:solidFill>
                  <a:srgbClr val="336699"/>
                </a:solidFill>
              </a:rPr>
              <a:t>Cubic</a:t>
            </a:r>
            <a:r>
              <a:rPr lang="fr-FR" sz="2000" dirty="0" smtClean="0">
                <a:solidFill>
                  <a:srgbClr val="336699"/>
                </a:solidFill>
              </a:rPr>
              <a:t> HTBM</a:t>
            </a:r>
            <a:r>
              <a:rPr lang="fr-FR" sz="2000" dirty="0" smtClean="0">
                <a:solidFill>
                  <a:srgbClr val="FF6600"/>
                </a:solidFill>
              </a:rPr>
              <a:t>}: </a:t>
            </a:r>
            <a:r>
              <a:rPr lang="fr-FR" sz="2000" dirty="0" err="1" smtClean="0"/>
              <a:t>degradation</a:t>
            </a:r>
            <a:r>
              <a:rPr lang="fr-FR" sz="2000" dirty="0" smtClean="0"/>
              <a:t> </a:t>
            </a:r>
            <a:r>
              <a:rPr lang="fr-FR" sz="2000" dirty="0" err="1" smtClean="0"/>
              <a:t>when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FF6600"/>
                </a:solidFill>
              </a:rPr>
              <a:t>st. </a:t>
            </a:r>
            <a:r>
              <a:rPr lang="fr-FR" sz="2000" dirty="0" err="1" smtClean="0">
                <a:solidFill>
                  <a:srgbClr val="FF6600"/>
                </a:solidFill>
              </a:rPr>
              <a:t>dev</a:t>
            </a:r>
            <a:r>
              <a:rPr lang="fr-FR" sz="2000" dirty="0" smtClean="0"/>
              <a:t> of RTT</a:t>
            </a:r>
            <a:r>
              <a:rPr lang="fr-FR" sz="2000" baseline="-25000" dirty="0" smtClean="0"/>
              <a:t>C-S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FF6600"/>
                </a:solidFill>
              </a:rPr>
              <a:t>&gt;</a:t>
            </a:r>
            <a:r>
              <a:rPr lang="fr-FR" sz="2000" dirty="0" smtClean="0"/>
              <a:t> 20 ms</a:t>
            </a:r>
            <a:r>
              <a:rPr lang="fr-FR" sz="2000" dirty="0" smtClean="0">
                <a:solidFill>
                  <a:srgbClr val="FF660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FF6600"/>
                </a:solidFill>
              </a:rPr>
              <a:t> {</a:t>
            </a:r>
            <a:r>
              <a:rPr lang="fr-FR" sz="2000" dirty="0" smtClean="0">
                <a:solidFill>
                  <a:srgbClr val="92D050"/>
                </a:solidFill>
              </a:rPr>
              <a:t>Illinois HTBM</a:t>
            </a:r>
            <a:r>
              <a:rPr lang="fr-FR" sz="2000" dirty="0" smtClean="0">
                <a:solidFill>
                  <a:srgbClr val="FF6600"/>
                </a:solidFill>
              </a:rPr>
              <a:t>}: </a:t>
            </a:r>
            <a:r>
              <a:rPr lang="fr-FR" sz="2000" dirty="0" err="1" smtClean="0">
                <a:solidFill>
                  <a:srgbClr val="FF0000"/>
                </a:solidFill>
              </a:rPr>
              <a:t>very</a:t>
            </a:r>
            <a:r>
              <a:rPr lang="fr-FR" sz="2000" dirty="0" smtClean="0">
                <a:solidFill>
                  <a:srgbClr val="FF0000"/>
                </a:solidFill>
              </a:rPr>
              <a:t> sensitive </a:t>
            </a:r>
            <a:r>
              <a:rPr lang="fr-FR" sz="2000" dirty="0" smtClean="0"/>
              <a:t>to RTT</a:t>
            </a:r>
            <a:r>
              <a:rPr lang="fr-FR" sz="2000" baseline="-25000" dirty="0" smtClean="0"/>
              <a:t>C-S</a:t>
            </a:r>
            <a:r>
              <a:rPr lang="fr-FR" sz="2000" dirty="0" smtClean="0"/>
              <a:t> </a:t>
            </a:r>
            <a:r>
              <a:rPr lang="fr-FR" sz="2000" dirty="0" err="1" smtClean="0"/>
              <a:t>instability</a:t>
            </a:r>
            <a:r>
              <a:rPr lang="fr-FR" sz="2000" dirty="0" smtClean="0"/>
              <a:t> 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09615" y="3908466"/>
            <a:ext cx="4032798" cy="692012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211768" y="4580035"/>
            <a:ext cx="4165929" cy="616613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247205" y="5245489"/>
            <a:ext cx="4402714" cy="616613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r>
              <a:rPr lang="fr-FR" sz="1400" b="1" dirty="0" smtClean="0">
                <a:solidFill>
                  <a:schemeClr val="bg1"/>
                </a:solidFill>
              </a:rPr>
              <a:t>Annexe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57</a:t>
            </a:fld>
            <a:endParaRPr lang="fr-FR"/>
          </a:p>
        </p:txBody>
      </p:sp>
      <p:pic>
        <p:nvPicPr>
          <p:cNvPr id="6" name="Picture 4" descr="C:\Users\ngtd5579\Downloads\Rapport de thèse Latex\Rapport de thèse Latex\figures\OFF_sc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592" y="1412464"/>
            <a:ext cx="4342363" cy="2611749"/>
          </a:xfrm>
          <a:prstGeom prst="rect">
            <a:avLst/>
          </a:prstGeom>
          <a:noFill/>
        </p:spPr>
      </p:pic>
      <p:pic>
        <p:nvPicPr>
          <p:cNvPr id="7" name="Picture 5" descr="C:\Users\ngtd5579\Downloads\Rapport de thèse Latex\Rapport de thèse Latex\figures\CNG_sc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777" y="1396698"/>
            <a:ext cx="4328341" cy="2611749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747713"/>
          </a:xfrm>
        </p:spPr>
        <p:txBody>
          <a:bodyPr/>
          <a:lstStyle/>
          <a:p>
            <a:r>
              <a:rPr lang="en-US" dirty="0" smtClean="0"/>
              <a:t>Scenario 5: Robustness against RTT</a:t>
            </a:r>
            <a:r>
              <a:rPr lang="en-US" baseline="-25000" dirty="0" smtClean="0"/>
              <a:t>C-S</a:t>
            </a:r>
            <a:r>
              <a:rPr lang="en-US" dirty="0" smtClean="0"/>
              <a:t> instability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457200" y="4623323"/>
            <a:ext cx="7703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Figure 11: </a:t>
            </a:r>
            <a:r>
              <a:rPr lang="en-US" sz="2000" dirty="0" err="1" smtClean="0"/>
              <a:t>QoS</a:t>
            </a:r>
            <a:r>
              <a:rPr lang="en-US" sz="2000" dirty="0" smtClean="0"/>
              <a:t> measurements </a:t>
            </a:r>
            <a:endParaRPr lang="en-US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457200" y="4115636"/>
            <a:ext cx="347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(a) Frequency of OFF* period</a:t>
            </a:r>
            <a:endParaRPr lang="en-US" sz="1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990532" y="4131402"/>
            <a:ext cx="347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(b) Congestion rate</a:t>
            </a:r>
            <a:endParaRPr lang="en-US" sz="1800" dirty="0"/>
          </a:p>
        </p:txBody>
      </p:sp>
      <p:pic>
        <p:nvPicPr>
          <p:cNvPr id="12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771205" y="5153680"/>
            <a:ext cx="7856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6600"/>
                </a:solidFill>
              </a:rPr>
              <a:t>{</a:t>
            </a:r>
            <a:r>
              <a:rPr lang="en-US" sz="2000" dirty="0" smtClean="0">
                <a:solidFill>
                  <a:srgbClr val="C00000"/>
                </a:solidFill>
              </a:rPr>
              <a:t>Cubic RWTM</a:t>
            </a:r>
            <a:r>
              <a:rPr lang="en-US" sz="2000" dirty="0" smtClean="0">
                <a:solidFill>
                  <a:srgbClr val="FF6600"/>
                </a:solidFill>
              </a:rPr>
              <a:t>} </a:t>
            </a:r>
            <a:r>
              <a:rPr lang="en-US" sz="2000" dirty="0" smtClean="0"/>
              <a:t>and</a:t>
            </a:r>
            <a:r>
              <a:rPr lang="en-US" sz="2000" dirty="0" smtClean="0">
                <a:solidFill>
                  <a:srgbClr val="FF6600"/>
                </a:solidFill>
              </a:rPr>
              <a:t> {</a:t>
            </a:r>
            <a:r>
              <a:rPr lang="en-US" sz="2000" dirty="0" smtClean="0">
                <a:solidFill>
                  <a:srgbClr val="7030A0"/>
                </a:solidFill>
              </a:rPr>
              <a:t>Illinois RWTM</a:t>
            </a:r>
            <a:r>
              <a:rPr lang="en-US" sz="2000" dirty="0" smtClean="0">
                <a:solidFill>
                  <a:srgbClr val="FF6600"/>
                </a:solidFill>
              </a:rPr>
              <a:t>}: </a:t>
            </a:r>
            <a:r>
              <a:rPr lang="en-US" sz="2000" dirty="0" smtClean="0"/>
              <a:t>slight degradation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sym typeface="Wingdings" pitchFamily="2" charset="2"/>
              </a:rPr>
              <a:t>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FF6600"/>
                </a:solidFill>
              </a:rPr>
              <a:t> {</a:t>
            </a:r>
            <a:r>
              <a:rPr lang="fr-FR" sz="2000" dirty="0" smtClean="0">
                <a:solidFill>
                  <a:srgbClr val="92D050"/>
                </a:solidFill>
              </a:rPr>
              <a:t>Illinois HTBM</a:t>
            </a:r>
            <a:r>
              <a:rPr lang="fr-FR" sz="2000" dirty="0" smtClean="0">
                <a:solidFill>
                  <a:srgbClr val="FF6600"/>
                </a:solidFill>
              </a:rPr>
              <a:t>} </a:t>
            </a:r>
            <a:r>
              <a:rPr lang="fr-FR" sz="2000" dirty="0" smtClean="0"/>
              <a:t>and</a:t>
            </a:r>
            <a:r>
              <a:rPr lang="fr-FR" sz="2000" dirty="0" smtClean="0">
                <a:solidFill>
                  <a:srgbClr val="FF6600"/>
                </a:solidFill>
              </a:rPr>
              <a:t> {</a:t>
            </a:r>
            <a:r>
              <a:rPr lang="fr-FR" sz="2000" dirty="0" err="1" smtClean="0">
                <a:solidFill>
                  <a:srgbClr val="336699"/>
                </a:solidFill>
              </a:rPr>
              <a:t>Cubic</a:t>
            </a:r>
            <a:r>
              <a:rPr lang="fr-FR" sz="2000" dirty="0" smtClean="0">
                <a:solidFill>
                  <a:srgbClr val="336699"/>
                </a:solidFill>
              </a:rPr>
              <a:t> HTBM</a:t>
            </a:r>
            <a:r>
              <a:rPr lang="fr-FR" sz="2000" dirty="0" smtClean="0">
                <a:solidFill>
                  <a:srgbClr val="FF6600"/>
                </a:solidFill>
              </a:rPr>
              <a:t>}: </a:t>
            </a:r>
            <a:r>
              <a:rPr lang="fr-FR" sz="2000" dirty="0" err="1" smtClean="0"/>
              <a:t>high</a:t>
            </a:r>
            <a:r>
              <a:rPr lang="fr-FR" sz="2000" dirty="0" smtClean="0"/>
              <a:t> </a:t>
            </a:r>
            <a:r>
              <a:rPr lang="fr-FR" sz="2000" dirty="0" err="1" smtClean="0"/>
              <a:t>degradation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92322" y="5153680"/>
            <a:ext cx="6191838" cy="325760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692322" y="5535806"/>
            <a:ext cx="6191838" cy="325760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r>
              <a:rPr lang="fr-FR" sz="1400" b="1" dirty="0" smtClean="0">
                <a:solidFill>
                  <a:schemeClr val="bg1"/>
                </a:solidFill>
              </a:rPr>
              <a:t>Annexe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58</a:t>
            </a:fld>
            <a:endParaRPr lang="fr-FR"/>
          </a:p>
        </p:txBody>
      </p:sp>
      <p:pic>
        <p:nvPicPr>
          <p:cNvPr id="6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r>
              <a:rPr lang="fr-FR" sz="1400" b="1" dirty="0" smtClean="0">
                <a:solidFill>
                  <a:schemeClr val="bg1"/>
                </a:solidFill>
              </a:rPr>
              <a:t>Annexe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381" y="2037456"/>
            <a:ext cx="6537667" cy="375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312365" y="2064752"/>
            <a:ext cx="6937699" cy="3729522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487818" y="2316275"/>
            <a:ext cx="5578426" cy="2039629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501821" y="4355905"/>
            <a:ext cx="5218887" cy="1436751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897040" y="2606716"/>
            <a:ext cx="4148919" cy="518616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968210" y="4612936"/>
            <a:ext cx="4148919" cy="518616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747713"/>
          </a:xfrm>
        </p:spPr>
        <p:txBody>
          <a:bodyPr/>
          <a:lstStyle/>
          <a:p>
            <a:r>
              <a:rPr lang="fr-FR" dirty="0" smtClean="0">
                <a:solidFill>
                  <a:srgbClr val="FF3300"/>
                </a:solidFill>
              </a:rPr>
              <a:t>3. </a:t>
            </a:r>
            <a:r>
              <a:rPr lang="fr-FR" dirty="0" err="1" smtClean="0"/>
              <a:t>Ssthresh</a:t>
            </a:r>
            <a:r>
              <a:rPr lang="fr-FR" dirty="0" smtClean="0"/>
              <a:t> modification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830580" y="1270421"/>
            <a:ext cx="3403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fr-FR" dirty="0" smtClean="0">
                <a:solidFill>
                  <a:srgbClr val="FF3300"/>
                </a:solidFill>
                <a:latin typeface="Arial"/>
                <a:cs typeface="Arial"/>
              </a:rPr>
              <a:t>i. </a:t>
            </a:r>
            <a:r>
              <a:rPr lang="fr-FR" dirty="0" smtClean="0">
                <a:solidFill>
                  <a:prstClr val="black"/>
                </a:solidFill>
                <a:latin typeface="Arial"/>
                <a:cs typeface="Arial"/>
              </a:rPr>
              <a:t>Congestion </a:t>
            </a:r>
            <a:r>
              <a:rPr lang="fr-FR" dirty="0" err="1" smtClean="0">
                <a:solidFill>
                  <a:prstClr val="black"/>
                </a:solidFill>
                <a:latin typeface="Arial"/>
                <a:cs typeface="Arial"/>
              </a:rPr>
              <a:t>detection</a:t>
            </a:r>
            <a:r>
              <a:rPr lang="fr-FR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59</a:t>
            </a:fld>
            <a:endParaRPr lang="fr-FR"/>
          </a:p>
        </p:txBody>
      </p:sp>
      <p:pic>
        <p:nvPicPr>
          <p:cNvPr id="6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4879" y="1313242"/>
            <a:ext cx="6898005" cy="189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4879" y="3289923"/>
            <a:ext cx="6898005" cy="310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747713"/>
          </a:xfrm>
        </p:spPr>
        <p:txBody>
          <a:bodyPr/>
          <a:lstStyle/>
          <a:p>
            <a:r>
              <a:rPr lang="fr-FR" dirty="0" smtClean="0">
                <a:solidFill>
                  <a:srgbClr val="FF3300"/>
                </a:solidFill>
              </a:rPr>
              <a:t>3. </a:t>
            </a:r>
            <a:r>
              <a:rPr lang="fr-FR" dirty="0" err="1" smtClean="0"/>
              <a:t>Ssthresh</a:t>
            </a:r>
            <a:r>
              <a:rPr lang="fr-FR" dirty="0" smtClean="0"/>
              <a:t> modification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723900" y="1313242"/>
            <a:ext cx="7160260" cy="1894793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891575" y="1868563"/>
            <a:ext cx="5182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ii. </a:t>
            </a:r>
            <a:r>
              <a:rPr lang="en-US" dirty="0" smtClean="0">
                <a:solidFill>
                  <a:prstClr val="black"/>
                </a:solidFill>
              </a:rPr>
              <a:t>After            period:  </a:t>
            </a:r>
            <a:r>
              <a:rPr lang="en-US" dirty="0" smtClean="0">
                <a:solidFill>
                  <a:srgbClr val="FF3300"/>
                </a:solidFill>
              </a:rPr>
              <a:t>idle period &gt;  RTO</a:t>
            </a:r>
            <a:endParaRPr lang="fr-FR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7994" y="1920794"/>
            <a:ext cx="696037" cy="36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830579" y="3289923"/>
            <a:ext cx="7330781" cy="310458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998255" y="3845245"/>
            <a:ext cx="4713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iii. </a:t>
            </a:r>
            <a:r>
              <a:rPr lang="en-US" dirty="0" smtClean="0">
                <a:solidFill>
                  <a:prstClr val="black"/>
                </a:solidFill>
              </a:rPr>
              <a:t>initialization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454035" y="1920794"/>
            <a:ext cx="4373557" cy="655094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450900" y="2591812"/>
            <a:ext cx="2520599" cy="342459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1224298" y="3572290"/>
            <a:ext cx="2760849" cy="327547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1729267" y="5363567"/>
            <a:ext cx="4221157" cy="43673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r>
              <a:rPr lang="fr-FR" sz="1400" b="1" dirty="0" smtClean="0">
                <a:solidFill>
                  <a:schemeClr val="bg1"/>
                </a:solidFill>
              </a:rPr>
              <a:t>Annexe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 animBg="1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Connecteur droit 36"/>
          <p:cNvCxnSpPr/>
          <p:nvPr/>
        </p:nvCxnSpPr>
        <p:spPr>
          <a:xfrm flipV="1">
            <a:off x="4252824" y="2366518"/>
            <a:ext cx="3143550" cy="1208676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4252824" y="3575192"/>
            <a:ext cx="3143550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V="1">
            <a:off x="7396374" y="2366518"/>
            <a:ext cx="0" cy="1386616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V="1">
            <a:off x="7396374" y="3381555"/>
            <a:ext cx="893611" cy="37158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7396374" y="3753134"/>
            <a:ext cx="893611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323359" y="2408190"/>
            <a:ext cx="45719" cy="2482987"/>
          </a:xfrm>
          <a:prstGeom prst="rect">
            <a:avLst/>
          </a:prstGeom>
          <a:pattFill prst="wdUpDiag">
            <a:fgClr>
              <a:srgbClr val="660033"/>
            </a:fgClr>
            <a:bgClr>
              <a:srgbClr val="DEF5FA">
                <a:lumMod val="50000"/>
              </a:srgbClr>
            </a:bgClr>
          </a:pattFill>
          <a:ln w="55000" cap="flat" cmpd="thickThin" algn="ctr">
            <a:noFill/>
            <a:prstDash val="solid"/>
          </a:ln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TCP Congestion Control </a:t>
            </a:r>
            <a:r>
              <a:rPr lang="fr-FR" dirty="0" err="1" smtClean="0"/>
              <a:t>Algorithm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pic>
        <p:nvPicPr>
          <p:cNvPr id="6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Introduction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1492370" y="1587260"/>
            <a:ext cx="8626" cy="33297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492370" y="2932981"/>
            <a:ext cx="27833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5400000">
            <a:off x="-427009" y="1846053"/>
            <a:ext cx="3856007" cy="2234241"/>
          </a:xfrm>
          <a:prstGeom prst="arc">
            <a:avLst>
              <a:gd name="adj1" fmla="val 16157695"/>
              <a:gd name="adj2" fmla="val 0"/>
            </a:avLst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2618115" y="2242868"/>
            <a:ext cx="1669213" cy="681487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13796" y="2763704"/>
            <a:ext cx="878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err="1" smtClean="0">
                <a:solidFill>
                  <a:srgbClr val="336699"/>
                </a:solidFill>
              </a:rPr>
              <a:t>ssthresh</a:t>
            </a:r>
            <a:endParaRPr lang="fr-FR" sz="1600" i="1" dirty="0">
              <a:solidFill>
                <a:srgbClr val="336699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23900" y="4433946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err="1" smtClean="0">
                <a:solidFill>
                  <a:srgbClr val="FF6600"/>
                </a:solidFill>
              </a:rPr>
              <a:t>cwnd</a:t>
            </a:r>
            <a:endParaRPr lang="fr-FR" sz="1600" i="1" dirty="0">
              <a:solidFill>
                <a:srgbClr val="FF66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541827" y="1717753"/>
            <a:ext cx="1797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bottleneck capacity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23" name="Forme libre 22"/>
          <p:cNvSpPr/>
          <p:nvPr/>
        </p:nvSpPr>
        <p:spPr>
          <a:xfrm>
            <a:off x="1509623" y="1926566"/>
            <a:ext cx="6625086" cy="543464"/>
          </a:xfrm>
          <a:custGeom>
            <a:avLst/>
            <a:gdLst>
              <a:gd name="connsiteX0" fmla="*/ 0 w 6625086"/>
              <a:gd name="connsiteY0" fmla="*/ 299049 h 543464"/>
              <a:gd name="connsiteX1" fmla="*/ 508958 w 6625086"/>
              <a:gd name="connsiteY1" fmla="*/ 195532 h 543464"/>
              <a:gd name="connsiteX2" fmla="*/ 879894 w 6625086"/>
              <a:gd name="connsiteY2" fmla="*/ 393940 h 543464"/>
              <a:gd name="connsiteX3" fmla="*/ 1837426 w 6625086"/>
              <a:gd name="connsiteY3" fmla="*/ 169653 h 543464"/>
              <a:gd name="connsiteX4" fmla="*/ 2294626 w 6625086"/>
              <a:gd name="connsiteY4" fmla="*/ 368060 h 543464"/>
              <a:gd name="connsiteX5" fmla="*/ 2786332 w 6625086"/>
              <a:gd name="connsiteY5" fmla="*/ 307676 h 543464"/>
              <a:gd name="connsiteX6" fmla="*/ 3234905 w 6625086"/>
              <a:gd name="connsiteY6" fmla="*/ 307676 h 543464"/>
              <a:gd name="connsiteX7" fmla="*/ 3588588 w 6625086"/>
              <a:gd name="connsiteY7" fmla="*/ 540589 h 543464"/>
              <a:gd name="connsiteX8" fmla="*/ 4321834 w 6625086"/>
              <a:gd name="connsiteY8" fmla="*/ 290423 h 543464"/>
              <a:gd name="connsiteX9" fmla="*/ 4865298 w 6625086"/>
              <a:gd name="connsiteY9" fmla="*/ 74762 h 543464"/>
              <a:gd name="connsiteX10" fmla="*/ 5391509 w 6625086"/>
              <a:gd name="connsiteY10" fmla="*/ 31630 h 543464"/>
              <a:gd name="connsiteX11" fmla="*/ 5667554 w 6625086"/>
              <a:gd name="connsiteY11" fmla="*/ 264543 h 543464"/>
              <a:gd name="connsiteX12" fmla="*/ 6072996 w 6625086"/>
              <a:gd name="connsiteY12" fmla="*/ 531962 h 543464"/>
              <a:gd name="connsiteX13" fmla="*/ 6625086 w 6625086"/>
              <a:gd name="connsiteY13" fmla="*/ 290423 h 543464"/>
              <a:gd name="connsiteX14" fmla="*/ 6625086 w 6625086"/>
              <a:gd name="connsiteY14" fmla="*/ 290423 h 54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25086" h="543464">
                <a:moveTo>
                  <a:pt x="0" y="299049"/>
                </a:moveTo>
                <a:cubicBezTo>
                  <a:pt x="181154" y="239383"/>
                  <a:pt x="362309" y="179717"/>
                  <a:pt x="508958" y="195532"/>
                </a:cubicBezTo>
                <a:cubicBezTo>
                  <a:pt x="655607" y="211347"/>
                  <a:pt x="658483" y="398253"/>
                  <a:pt x="879894" y="393940"/>
                </a:cubicBezTo>
                <a:cubicBezTo>
                  <a:pt x="1101305" y="389627"/>
                  <a:pt x="1601637" y="173966"/>
                  <a:pt x="1837426" y="169653"/>
                </a:cubicBezTo>
                <a:cubicBezTo>
                  <a:pt x="2073215" y="165340"/>
                  <a:pt x="2136475" y="345056"/>
                  <a:pt x="2294626" y="368060"/>
                </a:cubicBezTo>
                <a:cubicBezTo>
                  <a:pt x="2452777" y="391064"/>
                  <a:pt x="2629619" y="317740"/>
                  <a:pt x="2786332" y="307676"/>
                </a:cubicBezTo>
                <a:cubicBezTo>
                  <a:pt x="2943045" y="297612"/>
                  <a:pt x="3101196" y="268857"/>
                  <a:pt x="3234905" y="307676"/>
                </a:cubicBezTo>
                <a:cubicBezTo>
                  <a:pt x="3368614" y="346495"/>
                  <a:pt x="3407433" y="543464"/>
                  <a:pt x="3588588" y="540589"/>
                </a:cubicBezTo>
                <a:cubicBezTo>
                  <a:pt x="3769743" y="537714"/>
                  <a:pt x="4109049" y="368061"/>
                  <a:pt x="4321834" y="290423"/>
                </a:cubicBezTo>
                <a:cubicBezTo>
                  <a:pt x="4534619" y="212785"/>
                  <a:pt x="4687019" y="117894"/>
                  <a:pt x="4865298" y="74762"/>
                </a:cubicBezTo>
                <a:cubicBezTo>
                  <a:pt x="5043577" y="31630"/>
                  <a:pt x="5257800" y="0"/>
                  <a:pt x="5391509" y="31630"/>
                </a:cubicBezTo>
                <a:cubicBezTo>
                  <a:pt x="5525218" y="63260"/>
                  <a:pt x="5553973" y="181154"/>
                  <a:pt x="5667554" y="264543"/>
                </a:cubicBezTo>
                <a:cubicBezTo>
                  <a:pt x="5781135" y="347932"/>
                  <a:pt x="5913407" y="527649"/>
                  <a:pt x="6072996" y="531962"/>
                </a:cubicBezTo>
                <a:cubicBezTo>
                  <a:pt x="6232585" y="536275"/>
                  <a:pt x="6625086" y="290423"/>
                  <a:pt x="6625086" y="290423"/>
                </a:cubicBezTo>
                <a:lnTo>
                  <a:pt x="6625086" y="290423"/>
                </a:lnTo>
              </a:path>
            </a:pathLst>
          </a:custGeom>
          <a:ln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8289985" y="4932756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time</a:t>
            </a:r>
            <a:endParaRPr lang="fr-FR" sz="1600" dirty="0"/>
          </a:p>
        </p:txBody>
      </p:sp>
      <p:sp>
        <p:nvSpPr>
          <p:cNvPr id="41" name="ZoneTexte 40"/>
          <p:cNvSpPr txBox="1"/>
          <p:nvPr/>
        </p:nvSpPr>
        <p:spPr>
          <a:xfrm>
            <a:off x="830580" y="1339795"/>
            <a:ext cx="1237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number</a:t>
            </a:r>
            <a:r>
              <a:rPr lang="fr-FR" sz="1200" b="1" dirty="0" smtClean="0"/>
              <a:t> of </a:t>
            </a:r>
            <a:r>
              <a:rPr lang="fr-FR" sz="1200" b="1" dirty="0" err="1" smtClean="0"/>
              <a:t>bytes</a:t>
            </a:r>
            <a:endParaRPr lang="fr-FR" sz="1200" b="1" dirty="0"/>
          </a:p>
        </p:txBody>
      </p:sp>
      <p:sp>
        <p:nvSpPr>
          <p:cNvPr id="43" name="Rectangle 42"/>
          <p:cNvSpPr/>
          <p:nvPr/>
        </p:nvSpPr>
        <p:spPr>
          <a:xfrm>
            <a:off x="4252823" y="1764977"/>
            <a:ext cx="4321833" cy="3126789"/>
          </a:xfrm>
          <a:prstGeom prst="rect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3322055" y="1201296"/>
            <a:ext cx="1935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congestion detection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42" name="Picture 142" descr="http://www.berchem.irisnet.be/berchem-sainte-agathe/panneau%20attention%20carre.png/image_p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6773" y="1034604"/>
            <a:ext cx="221109" cy="22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necteur droit 23"/>
          <p:cNvCxnSpPr>
            <a:cxnSpLocks noChangeShapeType="1"/>
            <a:stCxn id="20" idx="2"/>
            <a:endCxn id="15" idx="0"/>
          </p:cNvCxnSpPr>
          <p:nvPr/>
        </p:nvCxnSpPr>
        <p:spPr bwMode="auto">
          <a:xfrm flipH="1">
            <a:off x="4275684" y="1539850"/>
            <a:ext cx="14233" cy="703018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4252824" y="2242868"/>
            <a:ext cx="45719" cy="2689888"/>
          </a:xfrm>
          <a:prstGeom prst="rect">
            <a:avLst/>
          </a:prstGeom>
          <a:pattFill prst="wdUpDiag">
            <a:fgClr>
              <a:srgbClr val="660033"/>
            </a:fgClr>
            <a:bgClr>
              <a:srgbClr val="DEF5FA">
                <a:lumMod val="50000"/>
              </a:srgbClr>
            </a:bgClr>
          </a:pattFill>
          <a:ln w="55000" cap="flat" cmpd="thickThin" algn="ctr">
            <a:noFill/>
            <a:prstDash val="solid"/>
          </a:ln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30" name="Connecteur droit 29"/>
          <p:cNvCxnSpPr>
            <a:stCxn id="23" idx="5"/>
          </p:cNvCxnSpPr>
          <p:nvPr/>
        </p:nvCxnSpPr>
        <p:spPr>
          <a:xfrm flipH="1">
            <a:off x="4287328" y="2234242"/>
            <a:ext cx="8628" cy="1284181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731322" y="5538165"/>
            <a:ext cx="7257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</a:t>
            </a:r>
            <a:r>
              <a:rPr lang="en-US" dirty="0" smtClean="0">
                <a:solidFill>
                  <a:srgbClr val="336699"/>
                </a:solidFill>
                <a:latin typeface="+mn-lt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336699"/>
                </a:solidFill>
                <a:latin typeface="+mn-lt"/>
              </a:rPr>
              <a:t>Maximizing the occupancy of bottleneck capacity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23900" y="5603937"/>
            <a:ext cx="8035606" cy="637837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1423362" y="3241424"/>
            <a:ext cx="1256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smtClean="0">
                <a:solidFill>
                  <a:srgbClr val="00B0F0"/>
                </a:solidFill>
              </a:rPr>
              <a:t>Slow Start phase</a:t>
            </a:r>
            <a:endParaRPr lang="fr-FR" sz="1200" b="1" i="1" dirty="0">
              <a:solidFill>
                <a:srgbClr val="00B0F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1550453" y="2366518"/>
            <a:ext cx="2014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00B0F0"/>
                </a:solidFill>
              </a:rPr>
              <a:t>Congestion Avoidance phase</a:t>
            </a:r>
            <a:endParaRPr lang="en-US" sz="1200" b="1" i="1" dirty="0">
              <a:solidFill>
                <a:srgbClr val="00B0F0"/>
              </a:solidFill>
            </a:endParaRPr>
          </a:p>
        </p:txBody>
      </p:sp>
      <p:cxnSp>
        <p:nvCxnSpPr>
          <p:cNvPr id="49" name="Connecteur droit avec flèche 48"/>
          <p:cNvCxnSpPr/>
          <p:nvPr/>
        </p:nvCxnSpPr>
        <p:spPr>
          <a:xfrm>
            <a:off x="1541827" y="3102258"/>
            <a:ext cx="1076288" cy="0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618115" y="2820843"/>
            <a:ext cx="1634709" cy="0"/>
          </a:xfrm>
          <a:prstGeom prst="straightConnector1">
            <a:avLst/>
          </a:prstGeom>
          <a:ln>
            <a:solidFill>
              <a:srgbClr val="00B0F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1492370" y="4917058"/>
            <a:ext cx="7267136" cy="156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4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3" grpId="0" animBg="1"/>
      <p:bldP spid="43" grpId="0" animBg="1"/>
      <p:bldP spid="20" grpId="0"/>
      <p:bldP spid="15" grpId="0" animBg="1"/>
      <p:bldP spid="45" grpId="0" animBg="1"/>
      <p:bldP spid="46" grpId="0"/>
      <p:bldP spid="4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ngtd5579\Downloads\Rapport de thèse Latex\Rapport de thèse Latex\figures\Architecture2_ns-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0415" y="1003222"/>
            <a:ext cx="3053800" cy="102786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TcpHas</a:t>
            </a:r>
            <a:r>
              <a:rPr lang="fr-FR" dirty="0" smtClean="0"/>
              <a:t> Evaluation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60</a:t>
            </a:fld>
            <a:endParaRPr lang="fr-FR"/>
          </a:p>
        </p:txBody>
      </p:sp>
      <p:pic>
        <p:nvPicPr>
          <p:cNvPr id="6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1016767" y="1003222"/>
            <a:ext cx="3260852" cy="1062458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635068" y="1303618"/>
            <a:ext cx="2459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36699"/>
                </a:solidFill>
                <a:latin typeface="+mn-lt"/>
              </a:rPr>
              <a:t>ns-3 simulator</a:t>
            </a:r>
            <a:endParaRPr lang="fr-FR" b="1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77620" y="1255713"/>
            <a:ext cx="46889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36699"/>
                </a:solidFill>
                <a:latin typeface="+mn-lt"/>
              </a:rPr>
              <a:t>Comparison with Westwood+</a:t>
            </a:r>
          </a:p>
          <a:p>
            <a:pPr algn="ctr"/>
            <a:r>
              <a:rPr lang="en-US" sz="1800" b="1" dirty="0" smtClean="0">
                <a:solidFill>
                  <a:srgbClr val="FF6600"/>
                </a:solidFill>
                <a:latin typeface="+mn-lt"/>
              </a:rPr>
              <a:t>[adaptive decrease mechanism]</a:t>
            </a:r>
            <a:endParaRPr lang="en-US" sz="1800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30018" y="1046352"/>
            <a:ext cx="4536562" cy="1062458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" y="2286000"/>
            <a:ext cx="7524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823362" y="2256988"/>
            <a:ext cx="7531967" cy="639420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619982" y="2313947"/>
            <a:ext cx="433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36699"/>
                </a:solidFill>
                <a:latin typeface="+mn-lt"/>
              </a:rPr>
              <a:t>Optimal </a:t>
            </a:r>
            <a:r>
              <a:rPr lang="fr-FR" b="1" dirty="0" err="1" smtClean="0">
                <a:solidFill>
                  <a:srgbClr val="336699"/>
                </a:solidFill>
                <a:latin typeface="+mn-lt"/>
              </a:rPr>
              <a:t>quality</a:t>
            </a:r>
            <a:r>
              <a:rPr lang="fr-FR" b="1" dirty="0" smtClean="0">
                <a:solidFill>
                  <a:srgbClr val="336699"/>
                </a:solidFill>
                <a:latin typeface="+mn-lt"/>
              </a:rPr>
              <a:t> </a:t>
            </a:r>
            <a:r>
              <a:rPr lang="fr-FR" b="1" dirty="0" err="1" smtClean="0">
                <a:solidFill>
                  <a:srgbClr val="336699"/>
                </a:solidFill>
                <a:latin typeface="+mn-lt"/>
              </a:rPr>
              <a:t>level</a:t>
            </a:r>
            <a:endParaRPr lang="fr-FR" b="1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19983" y="2313947"/>
            <a:ext cx="3084782" cy="461665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contenu 2"/>
          <p:cNvSpPr>
            <a:spLocks noGrp="1"/>
          </p:cNvSpPr>
          <p:nvPr>
            <p:ph sz="half" idx="1"/>
          </p:nvPr>
        </p:nvSpPr>
        <p:spPr>
          <a:xfrm>
            <a:off x="334372" y="3250060"/>
            <a:ext cx="8632208" cy="2978727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Various conditions:</a:t>
            </a:r>
          </a:p>
          <a:p>
            <a:r>
              <a:rPr lang="en-US" sz="1800" dirty="0" smtClean="0"/>
              <a:t>Effect of increasing the number of HAS flows </a:t>
            </a:r>
            <a:r>
              <a:rPr lang="en-US" sz="1400" dirty="0" smtClean="0"/>
              <a:t>(1 flow </a:t>
            </a:r>
            <a:r>
              <a:rPr lang="en-US" sz="1400" dirty="0" smtClean="0">
                <a:sym typeface="Wingdings" pitchFamily="2" charset="2"/>
              </a:rPr>
              <a:t>9 flows)</a:t>
            </a:r>
            <a:endParaRPr lang="en-US" sz="1800" dirty="0" smtClean="0"/>
          </a:p>
          <a:p>
            <a:pPr lvl="1"/>
            <a:r>
              <a:rPr lang="en-US" sz="1600" dirty="0" smtClean="0"/>
              <a:t>Better </a:t>
            </a:r>
            <a:r>
              <a:rPr lang="en-US" sz="1600" dirty="0" err="1" smtClean="0"/>
              <a:t>QoE</a:t>
            </a:r>
            <a:r>
              <a:rPr lang="en-US" sz="1600" dirty="0" smtClean="0"/>
              <a:t> than Westwood+: </a:t>
            </a:r>
            <a:r>
              <a:rPr lang="en-US" sz="1200" b="1" dirty="0" smtClean="0">
                <a:solidFill>
                  <a:srgbClr val="FF6600"/>
                </a:solidFill>
              </a:rPr>
              <a:t>no stalling events, </a:t>
            </a:r>
            <a:r>
              <a:rPr lang="en-US" sz="1200" b="1" dirty="0" err="1" smtClean="0">
                <a:solidFill>
                  <a:srgbClr val="FF6600"/>
                </a:solidFill>
              </a:rPr>
              <a:t>Iow</a:t>
            </a:r>
            <a:r>
              <a:rPr lang="en-US" sz="1200" b="1" dirty="0" smtClean="0">
                <a:solidFill>
                  <a:srgbClr val="FF6600"/>
                </a:solidFill>
              </a:rPr>
              <a:t> instability  &lt; 4%</a:t>
            </a:r>
            <a:endParaRPr lang="en-US" sz="1600" b="1" dirty="0" smtClean="0"/>
          </a:p>
          <a:p>
            <a:pPr lvl="1"/>
            <a:r>
              <a:rPr lang="en-US" sz="1600" dirty="0" smtClean="0"/>
              <a:t>Better </a:t>
            </a:r>
            <a:r>
              <a:rPr lang="en-US" sz="1600" dirty="0" err="1" smtClean="0"/>
              <a:t>QoS</a:t>
            </a:r>
            <a:r>
              <a:rPr lang="en-US" sz="1600" dirty="0" smtClean="0"/>
              <a:t> than Westwood+: </a:t>
            </a:r>
            <a:r>
              <a:rPr lang="en-US" sz="1200" b="1" dirty="0" smtClean="0">
                <a:solidFill>
                  <a:srgbClr val="FF6600"/>
                </a:solidFill>
              </a:rPr>
              <a:t>low queuing delay + no packet drop+ high BW occupancy</a:t>
            </a:r>
            <a:endParaRPr lang="en-US" sz="1800" b="1" dirty="0" smtClean="0">
              <a:solidFill>
                <a:srgbClr val="FF6600"/>
              </a:solidFill>
            </a:endParaRPr>
          </a:p>
          <a:p>
            <a:pPr lvl="1"/>
            <a:endParaRPr lang="en-US" sz="1600" dirty="0" smtClean="0">
              <a:solidFill>
                <a:srgbClr val="FF6600"/>
              </a:solidFill>
            </a:endParaRPr>
          </a:p>
          <a:p>
            <a:r>
              <a:rPr lang="en-US" sz="1800" dirty="0" smtClean="0"/>
              <a:t>Playback Buffer size effect </a:t>
            </a:r>
            <a:r>
              <a:rPr lang="en-US" sz="1400" dirty="0" smtClean="0"/>
              <a:t>(6 seconds </a:t>
            </a:r>
            <a:r>
              <a:rPr lang="en-US" sz="1400" dirty="0" smtClean="0">
                <a:sym typeface="Wingdings" pitchFamily="2" charset="2"/>
              </a:rPr>
              <a:t> 30 seconds)</a:t>
            </a:r>
            <a:endParaRPr lang="en-US" sz="1800" dirty="0" smtClean="0"/>
          </a:p>
          <a:p>
            <a:pPr lvl="1"/>
            <a:r>
              <a:rPr lang="en-US" sz="1600" dirty="0" smtClean="0"/>
              <a:t>Better </a:t>
            </a:r>
            <a:r>
              <a:rPr lang="en-US" sz="1600" dirty="0" err="1" smtClean="0"/>
              <a:t>QoE</a:t>
            </a:r>
            <a:r>
              <a:rPr lang="en-US" sz="1600" dirty="0" smtClean="0"/>
              <a:t> than Westwood+: </a:t>
            </a:r>
            <a:r>
              <a:rPr lang="en-US" sz="1200" b="1" dirty="0" smtClean="0">
                <a:solidFill>
                  <a:srgbClr val="FF6600"/>
                </a:solidFill>
              </a:rPr>
              <a:t>lower stalling events</a:t>
            </a:r>
            <a:endParaRPr lang="en-US" sz="1600" b="1" dirty="0" smtClean="0"/>
          </a:p>
          <a:p>
            <a:pPr lvl="1"/>
            <a:r>
              <a:rPr lang="en-US" sz="1600" dirty="0" smtClean="0"/>
              <a:t>Better </a:t>
            </a:r>
            <a:r>
              <a:rPr lang="en-US" sz="1600" dirty="0" err="1" smtClean="0"/>
              <a:t>QoS</a:t>
            </a:r>
            <a:r>
              <a:rPr lang="en-US" sz="1600" dirty="0" smtClean="0"/>
              <a:t> than Westwood+: </a:t>
            </a:r>
            <a:r>
              <a:rPr lang="en-US" sz="1200" b="1" dirty="0" smtClean="0">
                <a:solidFill>
                  <a:srgbClr val="FF6600"/>
                </a:solidFill>
              </a:rPr>
              <a:t>lower queuing delay (&lt;15 ms vs.&gt; 25 ms)  + no packet drop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2954" y="2965384"/>
            <a:ext cx="8454788" cy="1693434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62954" y="4662916"/>
            <a:ext cx="8020958" cy="1693434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r>
              <a:rPr lang="fr-FR" sz="1400" b="1" dirty="0" smtClean="0">
                <a:solidFill>
                  <a:schemeClr val="bg1"/>
                </a:solidFill>
              </a:rPr>
              <a:t>Annexe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  <p:bldP spid="17" grpId="0" animBg="1"/>
      <p:bldP spid="16" grpId="0"/>
      <p:bldP spid="18" grpId="0" animBg="1"/>
      <p:bldP spid="20" grpId="0" animBg="1"/>
      <p:bldP spid="2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TcpHas</a:t>
            </a:r>
            <a:r>
              <a:rPr lang="fr-FR" dirty="0" smtClean="0"/>
              <a:t> Evaluation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22400"/>
            <a:ext cx="8686800" cy="4703763"/>
          </a:xfrm>
        </p:spPr>
        <p:txBody>
          <a:bodyPr/>
          <a:lstStyle/>
          <a:p>
            <a:r>
              <a:rPr lang="en-US" sz="1800" dirty="0" smtClean="0"/>
              <a:t>Chunk duration effect </a:t>
            </a:r>
            <a:r>
              <a:rPr lang="en-US" sz="1400" dirty="0" smtClean="0"/>
              <a:t>(2 seconds </a:t>
            </a:r>
            <a:r>
              <a:rPr lang="en-US" sz="1400" dirty="0" smtClean="0">
                <a:sym typeface="Wingdings" pitchFamily="2" charset="2"/>
              </a:rPr>
              <a:t> 7 seconds)</a:t>
            </a:r>
            <a:endParaRPr lang="en-US" sz="1800" dirty="0" smtClean="0"/>
          </a:p>
          <a:p>
            <a:pPr lvl="1"/>
            <a:r>
              <a:rPr lang="en-US" sz="1600" dirty="0" smtClean="0"/>
              <a:t>Better </a:t>
            </a:r>
            <a:r>
              <a:rPr lang="en-US" sz="1600" dirty="0" err="1" smtClean="0"/>
              <a:t>QoE</a:t>
            </a:r>
            <a:r>
              <a:rPr lang="en-US" sz="1600" dirty="0" smtClean="0"/>
              <a:t> than Westwood+: </a:t>
            </a:r>
            <a:r>
              <a:rPr lang="en-US" sz="1200" b="1" dirty="0" smtClean="0">
                <a:solidFill>
                  <a:srgbClr val="FF6600"/>
                </a:solidFill>
              </a:rPr>
              <a:t>higher bandwidth occupancy when chunk duration &gt; 4 s</a:t>
            </a:r>
            <a:endParaRPr lang="en-US" sz="1600" b="1" dirty="0" smtClean="0">
              <a:solidFill>
                <a:srgbClr val="FF6600"/>
              </a:solidFill>
            </a:endParaRPr>
          </a:p>
          <a:p>
            <a:pPr lvl="1"/>
            <a:r>
              <a:rPr lang="en-US" sz="1600" dirty="0" smtClean="0"/>
              <a:t>Better </a:t>
            </a:r>
            <a:r>
              <a:rPr lang="en-US" sz="1600" dirty="0" err="1" smtClean="0"/>
              <a:t>QoS</a:t>
            </a:r>
            <a:r>
              <a:rPr lang="en-US" sz="1600" dirty="0" smtClean="0"/>
              <a:t> than Westwood+: </a:t>
            </a:r>
            <a:r>
              <a:rPr lang="en-US" sz="1200" b="1" dirty="0" smtClean="0">
                <a:solidFill>
                  <a:srgbClr val="FF6600"/>
                </a:solidFill>
              </a:rPr>
              <a:t>lower queuing delay and negligible packet drop rate</a:t>
            </a:r>
            <a:endParaRPr lang="en-US" sz="1100" b="1" dirty="0" smtClean="0">
              <a:solidFill>
                <a:srgbClr val="FF6600"/>
              </a:solidFill>
            </a:endParaRPr>
          </a:p>
          <a:p>
            <a:pPr lvl="1"/>
            <a:endParaRPr lang="en-US" sz="1600" dirty="0" smtClean="0"/>
          </a:p>
          <a:p>
            <a:r>
              <a:rPr lang="en-US" sz="1800" dirty="0" smtClean="0"/>
              <a:t>Initial round-trip propagation delay effect </a:t>
            </a:r>
            <a:r>
              <a:rPr lang="en-US" sz="1400" dirty="0" smtClean="0"/>
              <a:t>(25 ms </a:t>
            </a:r>
            <a:r>
              <a:rPr lang="en-US" sz="1400" dirty="0" smtClean="0">
                <a:sym typeface="Wingdings" pitchFamily="2" charset="2"/>
              </a:rPr>
              <a:t> 200 ms)</a:t>
            </a:r>
            <a:endParaRPr lang="en-US" sz="1800" dirty="0" smtClean="0"/>
          </a:p>
          <a:p>
            <a:pPr lvl="1"/>
            <a:r>
              <a:rPr lang="en-US" sz="1600" dirty="0" smtClean="0"/>
              <a:t>Better </a:t>
            </a:r>
            <a:r>
              <a:rPr lang="en-US" sz="1600" dirty="0" err="1" smtClean="0"/>
              <a:t>QoE</a:t>
            </a:r>
            <a:r>
              <a:rPr lang="en-US" sz="1600" dirty="0" smtClean="0"/>
              <a:t> and </a:t>
            </a:r>
            <a:r>
              <a:rPr lang="en-US" sz="1600" dirty="0" err="1" smtClean="0"/>
              <a:t>QoS</a:t>
            </a:r>
            <a:r>
              <a:rPr lang="en-US" sz="1600" dirty="0" smtClean="0"/>
              <a:t> than Westwood+ </a:t>
            </a:r>
            <a:r>
              <a:rPr lang="en-US" sz="1600" dirty="0" smtClean="0">
                <a:solidFill>
                  <a:srgbClr val="FF6600"/>
                </a:solidFill>
              </a:rPr>
              <a:t>+ </a:t>
            </a:r>
            <a:r>
              <a:rPr lang="en-US" sz="1200" b="1" dirty="0" smtClean="0">
                <a:solidFill>
                  <a:srgbClr val="FF6600"/>
                </a:solidFill>
              </a:rPr>
              <a:t>Higher BW occupancy</a:t>
            </a:r>
            <a:r>
              <a:rPr lang="en-US" sz="1200" dirty="0" smtClean="0"/>
              <a:t> </a:t>
            </a:r>
            <a:r>
              <a:rPr lang="en-US" sz="1200" b="1" dirty="0" smtClean="0">
                <a:solidFill>
                  <a:srgbClr val="FF6600"/>
                </a:solidFill>
              </a:rPr>
              <a:t>when RTT</a:t>
            </a:r>
            <a:r>
              <a:rPr lang="en-US" sz="1200" b="1" baseline="30000" dirty="0" smtClean="0">
                <a:solidFill>
                  <a:srgbClr val="FF6600"/>
                </a:solidFill>
              </a:rPr>
              <a:t>0</a:t>
            </a:r>
            <a:r>
              <a:rPr lang="en-US" sz="1200" b="1" baseline="-25000" dirty="0" smtClean="0">
                <a:solidFill>
                  <a:srgbClr val="FF6600"/>
                </a:solidFill>
              </a:rPr>
              <a:t>C-S</a:t>
            </a:r>
            <a:r>
              <a:rPr lang="en-US" sz="1200" b="1" dirty="0" smtClean="0">
                <a:solidFill>
                  <a:srgbClr val="FF6600"/>
                </a:solidFill>
              </a:rPr>
              <a:t> &gt; 125 ms</a:t>
            </a:r>
            <a:endParaRPr lang="en-US" sz="1200" b="1" baseline="-25000" dirty="0" smtClean="0">
              <a:solidFill>
                <a:srgbClr val="FF6600"/>
              </a:solidFill>
            </a:endParaRPr>
          </a:p>
          <a:p>
            <a:pPr lvl="1">
              <a:buNone/>
            </a:pPr>
            <a:endParaRPr lang="en-US" sz="1400" b="1" dirty="0" smtClean="0">
              <a:solidFill>
                <a:srgbClr val="FF6600"/>
              </a:solidFill>
            </a:endParaRPr>
          </a:p>
          <a:p>
            <a:r>
              <a:rPr lang="en-US" sz="1800" dirty="0" smtClean="0"/>
              <a:t>IP traffic effect </a:t>
            </a:r>
            <a:r>
              <a:rPr lang="en-US" sz="1400" dirty="0" smtClean="0"/>
              <a:t>(PPBP traffic: 20% </a:t>
            </a:r>
            <a:r>
              <a:rPr lang="en-US" sz="1400" dirty="0" smtClean="0">
                <a:sym typeface="Wingdings" pitchFamily="2" charset="2"/>
              </a:rPr>
              <a:t> 100% of ISP capacity)</a:t>
            </a:r>
            <a:endParaRPr lang="en-US" sz="1800" dirty="0" smtClean="0"/>
          </a:p>
          <a:p>
            <a:pPr lvl="1"/>
            <a:r>
              <a:rPr lang="en-US" sz="1600" dirty="0" smtClean="0"/>
              <a:t>Better </a:t>
            </a:r>
            <a:r>
              <a:rPr lang="en-US" sz="1600" dirty="0" err="1" smtClean="0"/>
              <a:t>QoE</a:t>
            </a:r>
            <a:r>
              <a:rPr lang="en-US" sz="1600" dirty="0" smtClean="0"/>
              <a:t> and </a:t>
            </a:r>
            <a:r>
              <a:rPr lang="en-US" sz="1600" dirty="0" err="1" smtClean="0"/>
              <a:t>QoS</a:t>
            </a:r>
            <a:r>
              <a:rPr lang="en-US" sz="1600" dirty="0" smtClean="0"/>
              <a:t> than Westwood+ </a:t>
            </a:r>
            <a:r>
              <a:rPr lang="en-US" sz="1200" b="1" dirty="0" smtClean="0">
                <a:solidFill>
                  <a:srgbClr val="FF6600"/>
                </a:solidFill>
              </a:rPr>
              <a:t>when PPBP traffic &lt; 70% of ISP capacity </a:t>
            </a:r>
            <a:endParaRPr lang="en-US" sz="1600" dirty="0" smtClean="0"/>
          </a:p>
          <a:p>
            <a:pPr lvl="1"/>
            <a:r>
              <a:rPr lang="en-US" sz="1600" dirty="0" smtClean="0"/>
              <a:t>Sensitivity to high IP traffic </a:t>
            </a:r>
            <a:r>
              <a:rPr lang="en-US" sz="1200" b="1" dirty="0" smtClean="0">
                <a:solidFill>
                  <a:srgbClr val="FF6600"/>
                </a:solidFill>
              </a:rPr>
              <a:t>when PPBP traffic &gt; 70% of ISP capacity </a:t>
            </a:r>
            <a:r>
              <a:rPr lang="en-US" sz="1200" b="1" dirty="0" smtClean="0">
                <a:solidFill>
                  <a:srgbClr val="C00000"/>
                </a:solidFill>
              </a:rPr>
              <a:t>[higher stalling events]</a:t>
            </a:r>
            <a:endParaRPr lang="en-US" sz="1100" b="1" dirty="0" smtClean="0">
              <a:solidFill>
                <a:srgbClr val="C00000"/>
              </a:solidFill>
            </a:endParaRPr>
          </a:p>
          <a:p>
            <a:pPr lvl="1"/>
            <a:endParaRPr lang="en-US" sz="1600" b="1" dirty="0" smtClean="0">
              <a:solidFill>
                <a:srgbClr val="FF6600"/>
              </a:solidFill>
            </a:endParaRPr>
          </a:p>
          <a:p>
            <a:r>
              <a:rPr lang="en-US" sz="1800" dirty="0" smtClean="0"/>
              <a:t>Bottleneck queue effect </a:t>
            </a:r>
            <a:r>
              <a:rPr lang="en-US" sz="1400" dirty="0" smtClean="0"/>
              <a:t>(</a:t>
            </a:r>
            <a:r>
              <a:rPr lang="en-US" sz="1400" dirty="0" err="1" smtClean="0"/>
              <a:t>DropTail</a:t>
            </a:r>
            <a:r>
              <a:rPr lang="en-US" sz="1400" b="1" dirty="0" smtClean="0"/>
              <a:t> / </a:t>
            </a:r>
            <a:r>
              <a:rPr lang="en-US" sz="1400" dirty="0" smtClean="0"/>
              <a:t>RED </a:t>
            </a:r>
            <a:r>
              <a:rPr lang="en-US" sz="1400" b="1" dirty="0" smtClean="0"/>
              <a:t>+</a:t>
            </a:r>
            <a:r>
              <a:rPr lang="en-US" sz="1400" dirty="0" smtClean="0"/>
              <a:t> queue length)</a:t>
            </a:r>
            <a:endParaRPr lang="en-US" sz="1800" dirty="0" smtClean="0"/>
          </a:p>
          <a:p>
            <a:pPr lvl="1"/>
            <a:r>
              <a:rPr lang="en-US" sz="1600" dirty="0" smtClean="0"/>
              <a:t>Better </a:t>
            </a:r>
            <a:r>
              <a:rPr lang="en-US" sz="1600" dirty="0" err="1" smtClean="0"/>
              <a:t>QoE</a:t>
            </a:r>
            <a:r>
              <a:rPr lang="en-US" sz="1600" dirty="0" smtClean="0"/>
              <a:t> and </a:t>
            </a:r>
            <a:r>
              <a:rPr lang="en-US" sz="1600" dirty="0" err="1" smtClean="0"/>
              <a:t>QoS</a:t>
            </a:r>
            <a:r>
              <a:rPr lang="en-US" sz="1600" dirty="0" smtClean="0"/>
              <a:t> than Westwood+</a:t>
            </a:r>
          </a:p>
          <a:p>
            <a:pPr lvl="1"/>
            <a:r>
              <a:rPr lang="en-US" sz="1600" dirty="0" smtClean="0"/>
              <a:t>RED is safer for </a:t>
            </a:r>
            <a:r>
              <a:rPr lang="en-US" sz="1600" dirty="0" err="1" smtClean="0"/>
              <a:t>TcpHas</a:t>
            </a:r>
            <a:r>
              <a:rPr lang="en-US" sz="1600" dirty="0" smtClean="0"/>
              <a:t> </a:t>
            </a:r>
            <a:r>
              <a:rPr lang="en-US" sz="1100" b="1" dirty="0" smtClean="0">
                <a:solidFill>
                  <a:srgbClr val="FF6600"/>
                </a:solidFill>
              </a:rPr>
              <a:t>when queue length &lt; </a:t>
            </a:r>
            <a:r>
              <a:rPr lang="en-US" sz="1100" b="1" dirty="0" err="1" smtClean="0">
                <a:solidFill>
                  <a:srgbClr val="FF6600"/>
                </a:solidFill>
              </a:rPr>
              <a:t>BW×Delay</a:t>
            </a:r>
            <a:r>
              <a:rPr lang="en-US" sz="1100" b="1" dirty="0" smtClean="0">
                <a:solidFill>
                  <a:srgbClr val="FF6600"/>
                </a:solidFill>
              </a:rPr>
              <a:t>/2</a:t>
            </a:r>
            <a:endParaRPr lang="fr-FR" sz="1800" dirty="0" smtClean="0"/>
          </a:p>
          <a:p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61</a:t>
            </a:fld>
            <a:endParaRPr lang="fr-FR"/>
          </a:p>
        </p:txBody>
      </p:sp>
      <p:pic>
        <p:nvPicPr>
          <p:cNvPr id="6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334372" y="1422400"/>
            <a:ext cx="8352428" cy="1087887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34372" y="2464454"/>
            <a:ext cx="8352428" cy="899405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57200" y="3469562"/>
            <a:ext cx="8352428" cy="1030153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57200" y="4716448"/>
            <a:ext cx="8352428" cy="1030153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Introduction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r>
              <a:rPr lang="fr-FR" sz="1400" b="1" dirty="0" smtClean="0">
                <a:solidFill>
                  <a:schemeClr val="bg1"/>
                </a:solidFill>
              </a:rPr>
              <a:t>Annexe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Connecteur droit 130"/>
          <p:cNvCxnSpPr/>
          <p:nvPr/>
        </p:nvCxnSpPr>
        <p:spPr>
          <a:xfrm flipH="1" flipV="1">
            <a:off x="1908169" y="3371811"/>
            <a:ext cx="5892173" cy="11807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ysDash"/>
          </a:ln>
          <a:effectLst/>
        </p:spPr>
      </p:cxnSp>
      <p:cxnSp>
        <p:nvCxnSpPr>
          <p:cNvPr id="132" name="Connecteur droit 131"/>
          <p:cNvCxnSpPr/>
          <p:nvPr/>
        </p:nvCxnSpPr>
        <p:spPr>
          <a:xfrm flipH="1" flipV="1">
            <a:off x="1908169" y="2137355"/>
            <a:ext cx="5892173" cy="2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ysDash"/>
          </a:ln>
          <a:effectLst/>
        </p:spPr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Happens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HAS Clients </a:t>
            </a:r>
            <a:r>
              <a:rPr lang="fr-FR" dirty="0" err="1" smtClean="0"/>
              <a:t>Compete</a:t>
            </a:r>
            <a:r>
              <a:rPr lang="fr-FR" dirty="0" smtClean="0"/>
              <a:t> ?</a:t>
            </a:r>
            <a:endParaRPr lang="fr-FR" dirty="0"/>
          </a:p>
        </p:txBody>
      </p:sp>
      <p:pic>
        <p:nvPicPr>
          <p:cNvPr id="5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4116110" y="3376693"/>
            <a:ext cx="178095" cy="916781"/>
          </a:xfrm>
          <a:prstGeom prst="rect">
            <a:avLst/>
          </a:prstGeom>
          <a:solidFill>
            <a:srgbClr val="EB641B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</a:endParaRPr>
          </a:p>
        </p:txBody>
      </p:sp>
      <p:sp>
        <p:nvSpPr>
          <p:cNvPr id="93" name="Forme en L 92"/>
          <p:cNvSpPr/>
          <p:nvPr/>
        </p:nvSpPr>
        <p:spPr>
          <a:xfrm>
            <a:off x="3669119" y="2137356"/>
            <a:ext cx="1692853" cy="932328"/>
          </a:xfrm>
          <a:prstGeom prst="corner">
            <a:avLst>
              <a:gd name="adj1" fmla="val 34418"/>
              <a:gd name="adj2" fmla="val 62832"/>
            </a:avLst>
          </a:prstGeom>
          <a:solidFill>
            <a:srgbClr val="FF6600"/>
          </a:solidFill>
          <a:ln w="55000" cap="flat" cmpd="thickThin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ON </a:t>
            </a:r>
            <a:endParaRPr kumimoji="0" lang="fr-FR" sz="1800" b="0" i="0" u="none" strike="noStrike" kern="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sysClr val="window" lastClr="FFFFFF">
                  <a:lumMod val="95000"/>
                </a:sysClr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94" name="Connecteur droit 93"/>
          <p:cNvCxnSpPr>
            <a:cxnSpLocks noChangeShapeType="1"/>
          </p:cNvCxnSpPr>
          <p:nvPr/>
        </p:nvCxnSpPr>
        <p:spPr bwMode="auto">
          <a:xfrm flipV="1">
            <a:off x="1889117" y="1511410"/>
            <a:ext cx="19051" cy="279896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5" name="Connecteur droit 94"/>
          <p:cNvCxnSpPr>
            <a:cxnSpLocks noChangeShapeType="1"/>
          </p:cNvCxnSpPr>
          <p:nvPr/>
        </p:nvCxnSpPr>
        <p:spPr bwMode="auto">
          <a:xfrm flipV="1">
            <a:off x="1889117" y="4309466"/>
            <a:ext cx="6028204" cy="91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2836332" y="3377099"/>
            <a:ext cx="634930" cy="916781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ON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</a:endParaRPr>
          </a:p>
        </p:txBody>
      </p:sp>
      <p:sp>
        <p:nvSpPr>
          <p:cNvPr id="97" name="ZoneTexte 24"/>
          <p:cNvSpPr txBox="1">
            <a:spLocks noChangeArrowheads="1"/>
          </p:cNvSpPr>
          <p:nvPr/>
        </p:nvSpPr>
        <p:spPr bwMode="auto">
          <a:xfrm>
            <a:off x="1201108" y="2784005"/>
            <a:ext cx="6880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Client 1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98" name="ZoneTexte 24"/>
          <p:cNvSpPr txBox="1">
            <a:spLocks noChangeArrowheads="1"/>
          </p:cNvSpPr>
          <p:nvPr/>
        </p:nvSpPr>
        <p:spPr bwMode="auto">
          <a:xfrm>
            <a:off x="1175471" y="4029408"/>
            <a:ext cx="6880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Client 2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99" name="ZoneTexte 24"/>
          <p:cNvSpPr txBox="1">
            <a:spLocks noChangeArrowheads="1"/>
          </p:cNvSpPr>
          <p:nvPr/>
        </p:nvSpPr>
        <p:spPr bwMode="auto">
          <a:xfrm>
            <a:off x="1011558" y="1511410"/>
            <a:ext cx="885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bandwidth</a:t>
            </a:r>
          </a:p>
        </p:txBody>
      </p:sp>
      <p:sp>
        <p:nvSpPr>
          <p:cNvPr id="100" name="ZoneTexte 24"/>
          <p:cNvSpPr txBox="1">
            <a:spLocks noChangeArrowheads="1"/>
          </p:cNvSpPr>
          <p:nvPr/>
        </p:nvSpPr>
        <p:spPr bwMode="auto">
          <a:xfrm>
            <a:off x="4357955" y="2280895"/>
            <a:ext cx="7986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FULL HD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101" name="ZoneTexte 24"/>
          <p:cNvSpPr txBox="1">
            <a:spLocks noChangeArrowheads="1"/>
          </p:cNvSpPr>
          <p:nvPr/>
        </p:nvSpPr>
        <p:spPr bwMode="auto">
          <a:xfrm>
            <a:off x="4475352" y="3539180"/>
            <a:ext cx="7986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FULL HD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102" name="ZoneTexte 24"/>
          <p:cNvSpPr txBox="1">
            <a:spLocks noChangeArrowheads="1"/>
          </p:cNvSpPr>
          <p:nvPr/>
        </p:nvSpPr>
        <p:spPr bwMode="auto">
          <a:xfrm>
            <a:off x="2929808" y="3141752"/>
            <a:ext cx="3994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HD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cxnSp>
        <p:nvCxnSpPr>
          <p:cNvPr id="103" name="Connecteur droit 102"/>
          <p:cNvCxnSpPr>
            <a:cxnSpLocks noChangeShapeType="1"/>
          </p:cNvCxnSpPr>
          <p:nvPr/>
        </p:nvCxnSpPr>
        <p:spPr bwMode="auto">
          <a:xfrm flipH="1">
            <a:off x="2659458" y="1835096"/>
            <a:ext cx="270351" cy="181791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4" name="ZoneTexte 24"/>
          <p:cNvSpPr txBox="1">
            <a:spLocks noChangeArrowheads="1"/>
          </p:cNvSpPr>
          <p:nvPr/>
        </p:nvSpPr>
        <p:spPr bwMode="auto">
          <a:xfrm>
            <a:off x="2045654" y="1588933"/>
            <a:ext cx="19832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Bandwidth over estimation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105" name="ZoneTexte 24"/>
          <p:cNvSpPr txBox="1">
            <a:spLocks noChangeArrowheads="1"/>
          </p:cNvSpPr>
          <p:nvPr/>
        </p:nvSpPr>
        <p:spPr bwMode="auto">
          <a:xfrm>
            <a:off x="2852272" y="2553172"/>
            <a:ext cx="603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OFF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period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106" name="ZoneTexte 28"/>
          <p:cNvSpPr txBox="1">
            <a:spLocks noChangeArrowheads="1"/>
          </p:cNvSpPr>
          <p:nvPr/>
        </p:nvSpPr>
        <p:spPr bwMode="auto">
          <a:xfrm>
            <a:off x="7812360" y="4257933"/>
            <a:ext cx="4746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time</a:t>
            </a:r>
          </a:p>
        </p:txBody>
      </p:sp>
      <p:sp>
        <p:nvSpPr>
          <p:cNvPr id="107" name="Rectangle 106"/>
          <p:cNvSpPr>
            <a:spLocks noChangeArrowheads="1"/>
          </p:cNvSpPr>
          <p:nvPr/>
        </p:nvSpPr>
        <p:spPr bwMode="auto">
          <a:xfrm>
            <a:off x="5945778" y="2145981"/>
            <a:ext cx="234950" cy="912813"/>
          </a:xfrm>
          <a:prstGeom prst="rect">
            <a:avLst/>
          </a:prstGeom>
          <a:solidFill>
            <a:srgbClr val="7D3C4A">
              <a:lumMod val="20000"/>
              <a:lumOff val="80000"/>
            </a:srgbClr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</a:endParaRPr>
          </a:p>
        </p:txBody>
      </p: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6212258" y="3376693"/>
            <a:ext cx="234950" cy="912813"/>
          </a:xfrm>
          <a:prstGeom prst="rect">
            <a:avLst/>
          </a:prstGeom>
          <a:solidFill>
            <a:srgbClr val="7D3C4A">
              <a:lumMod val="20000"/>
              <a:lumOff val="80000"/>
            </a:srgbClr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</a:endParaRPr>
          </a:p>
        </p:txBody>
      </p:sp>
      <p:sp>
        <p:nvSpPr>
          <p:cNvPr id="109" name="ZoneTexte 75"/>
          <p:cNvSpPr txBox="1">
            <a:spLocks noChangeArrowheads="1"/>
          </p:cNvSpPr>
          <p:nvPr/>
        </p:nvSpPr>
        <p:spPr bwMode="auto">
          <a:xfrm>
            <a:off x="5865144" y="1835096"/>
            <a:ext cx="436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SD</a:t>
            </a:r>
          </a:p>
        </p:txBody>
      </p:sp>
      <p:sp>
        <p:nvSpPr>
          <p:cNvPr id="110" name="ZoneTexte 75"/>
          <p:cNvSpPr txBox="1">
            <a:spLocks noChangeArrowheads="1"/>
          </p:cNvSpPr>
          <p:nvPr/>
        </p:nvSpPr>
        <p:spPr bwMode="auto">
          <a:xfrm>
            <a:off x="6146035" y="3112838"/>
            <a:ext cx="436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SD</a:t>
            </a:r>
          </a:p>
        </p:txBody>
      </p:sp>
      <p:sp>
        <p:nvSpPr>
          <p:cNvPr id="111" name="ZoneTexte 24"/>
          <p:cNvSpPr txBox="1">
            <a:spLocks noChangeArrowheads="1"/>
          </p:cNvSpPr>
          <p:nvPr/>
        </p:nvSpPr>
        <p:spPr bwMode="auto">
          <a:xfrm>
            <a:off x="3987309" y="1583418"/>
            <a:ext cx="19912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Congestion in the gateway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112" name="ZoneTexte 24"/>
          <p:cNvSpPr txBox="1">
            <a:spLocks noChangeArrowheads="1"/>
          </p:cNvSpPr>
          <p:nvPr/>
        </p:nvSpPr>
        <p:spPr bwMode="auto">
          <a:xfrm>
            <a:off x="7053225" y="2306773"/>
            <a:ext cx="11911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Quality level degradation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cxnSp>
        <p:nvCxnSpPr>
          <p:cNvPr id="113" name="Connecteur droit 112"/>
          <p:cNvCxnSpPr>
            <a:cxnSpLocks noChangeShapeType="1"/>
          </p:cNvCxnSpPr>
          <p:nvPr/>
        </p:nvCxnSpPr>
        <p:spPr bwMode="auto">
          <a:xfrm>
            <a:off x="1898642" y="3078604"/>
            <a:ext cx="6018679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4" name="ZoneTexte 28"/>
          <p:cNvSpPr txBox="1">
            <a:spLocks noChangeArrowheads="1"/>
          </p:cNvSpPr>
          <p:nvPr/>
        </p:nvSpPr>
        <p:spPr bwMode="auto">
          <a:xfrm>
            <a:off x="7563010" y="3105805"/>
            <a:ext cx="4746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time</a:t>
            </a: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2012665" y="2147707"/>
            <a:ext cx="634930" cy="916781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ON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</a:endParaRPr>
          </a:p>
        </p:txBody>
      </p:sp>
      <p:sp>
        <p:nvSpPr>
          <p:cNvPr id="116" name="ZoneTexte 24"/>
          <p:cNvSpPr txBox="1">
            <a:spLocks noChangeArrowheads="1"/>
          </p:cNvSpPr>
          <p:nvPr/>
        </p:nvSpPr>
        <p:spPr bwMode="auto">
          <a:xfrm>
            <a:off x="2106141" y="1917556"/>
            <a:ext cx="3994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HD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117" name="ZoneTexte 24"/>
          <p:cNvSpPr txBox="1">
            <a:spLocks noChangeArrowheads="1"/>
          </p:cNvSpPr>
          <p:nvPr/>
        </p:nvSpPr>
        <p:spPr bwMode="auto">
          <a:xfrm>
            <a:off x="2056408" y="3676139"/>
            <a:ext cx="603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OFF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period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pic>
        <p:nvPicPr>
          <p:cNvPr id="118" name="Picture 142" descr="http://www.berchem.irisnet.be/berchem-sainte-agathe/panneau%20attention%20carre.png/image_pre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6761" y="1439402"/>
            <a:ext cx="221109" cy="22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142" descr="http://www.berchem.irisnet.be/berchem-sainte-agathe/panneau%20attention%20carre.png/image_pre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2095" y="1439402"/>
            <a:ext cx="221109" cy="22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142" descr="http://www.berchem.irisnet.be/berchem-sainte-agathe/panneau%20attention%20carre.png/image_pre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0879" y="2131799"/>
            <a:ext cx="221109" cy="22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Forme en L 120"/>
          <p:cNvSpPr/>
          <p:nvPr/>
        </p:nvSpPr>
        <p:spPr>
          <a:xfrm>
            <a:off x="4235598" y="3361146"/>
            <a:ext cx="1692853" cy="932328"/>
          </a:xfrm>
          <a:prstGeom prst="corner">
            <a:avLst>
              <a:gd name="adj1" fmla="val 34418"/>
              <a:gd name="adj2" fmla="val 62832"/>
            </a:avLst>
          </a:prstGeom>
          <a:solidFill>
            <a:srgbClr val="FF6600"/>
          </a:solidFill>
          <a:ln w="55000" cap="flat" cmpd="thickThin" algn="ctr">
            <a:solidFill>
              <a:sysClr val="windowText" lastClr="000000"/>
            </a:solidFill>
            <a:prstDash val="solid"/>
          </a:ln>
          <a:effectLst/>
          <a:scene3d>
            <a:camera prst="orthographicFront">
              <a:rot lat="0" lon="10799999" rev="0"/>
            </a:camera>
            <a:lightRig rig="balanced" dir="t"/>
          </a:scene3d>
          <a:sp3d prstMaterial="flat"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ON </a:t>
            </a:r>
            <a:endParaRPr kumimoji="0" lang="fr-FR" sz="1800" b="0" i="0" u="none" strike="noStrike" kern="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sysClr val="window" lastClr="FFFFFF">
                  <a:lumMod val="95000"/>
                </a:sysClr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788" y="4012845"/>
            <a:ext cx="334772" cy="23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3" name="Connecteur droit 122"/>
          <p:cNvCxnSpPr>
            <a:cxnSpLocks noChangeShapeType="1"/>
          </p:cNvCxnSpPr>
          <p:nvPr/>
        </p:nvCxnSpPr>
        <p:spPr bwMode="auto">
          <a:xfrm>
            <a:off x="2643348" y="1865932"/>
            <a:ext cx="1" cy="301910"/>
          </a:xfrm>
          <a:prstGeom prst="line">
            <a:avLst/>
          </a:prstGeom>
          <a:noFill/>
          <a:ln w="25400">
            <a:solidFill>
              <a:srgbClr val="474B78">
                <a:lumMod val="60000"/>
                <a:lumOff val="40000"/>
              </a:srgbClr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4" name="Connecteur droit 123"/>
          <p:cNvCxnSpPr>
            <a:cxnSpLocks noChangeShapeType="1"/>
          </p:cNvCxnSpPr>
          <p:nvPr/>
        </p:nvCxnSpPr>
        <p:spPr bwMode="auto">
          <a:xfrm>
            <a:off x="3471262" y="1917556"/>
            <a:ext cx="1" cy="1439611"/>
          </a:xfrm>
          <a:prstGeom prst="line">
            <a:avLst/>
          </a:prstGeom>
          <a:noFill/>
          <a:ln w="25400">
            <a:solidFill>
              <a:srgbClr val="474B78">
                <a:lumMod val="60000"/>
                <a:lumOff val="40000"/>
              </a:srgbClr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5" name="Connecteur droit 124"/>
          <p:cNvCxnSpPr>
            <a:cxnSpLocks noChangeShapeType="1"/>
            <a:endCxn id="129" idx="0"/>
          </p:cNvCxnSpPr>
          <p:nvPr/>
        </p:nvCxnSpPr>
        <p:spPr bwMode="auto">
          <a:xfrm flipH="1">
            <a:off x="4262936" y="1835096"/>
            <a:ext cx="601002" cy="302259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6" name="Connecteur droit 125"/>
          <p:cNvCxnSpPr>
            <a:cxnSpLocks noChangeShapeType="1"/>
          </p:cNvCxnSpPr>
          <p:nvPr/>
        </p:nvCxnSpPr>
        <p:spPr bwMode="auto">
          <a:xfrm>
            <a:off x="3122458" y="1844172"/>
            <a:ext cx="317464" cy="220959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7" name="Connecteur droit 126"/>
          <p:cNvCxnSpPr>
            <a:cxnSpLocks noChangeShapeType="1"/>
            <a:stCxn id="112" idx="1"/>
          </p:cNvCxnSpPr>
          <p:nvPr/>
        </p:nvCxnSpPr>
        <p:spPr bwMode="auto">
          <a:xfrm flipH="1">
            <a:off x="6212258" y="2537606"/>
            <a:ext cx="840967" cy="230832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8" name="Connecteur droit 127"/>
          <p:cNvCxnSpPr>
            <a:cxnSpLocks noChangeShapeType="1"/>
            <a:stCxn id="112" idx="1"/>
          </p:cNvCxnSpPr>
          <p:nvPr/>
        </p:nvCxnSpPr>
        <p:spPr bwMode="auto">
          <a:xfrm flipH="1">
            <a:off x="6447208" y="2537606"/>
            <a:ext cx="606017" cy="86008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9" name="Rectangle 128"/>
          <p:cNvSpPr/>
          <p:nvPr/>
        </p:nvSpPr>
        <p:spPr>
          <a:xfrm>
            <a:off x="4211960" y="2137355"/>
            <a:ext cx="101951" cy="2169052"/>
          </a:xfrm>
          <a:prstGeom prst="rect">
            <a:avLst/>
          </a:prstGeom>
          <a:pattFill prst="wdUpDiag">
            <a:fgClr>
              <a:srgbClr val="660033"/>
            </a:fgClr>
            <a:bgClr>
              <a:srgbClr val="DEF5FA">
                <a:lumMod val="50000"/>
              </a:srgbClr>
            </a:bgClr>
          </a:pattFill>
          <a:ln w="55000" cap="flat" cmpd="thickThin" algn="ctr">
            <a:noFill/>
            <a:prstDash val="solid"/>
          </a:ln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0" name="ZoneTexte 24"/>
          <p:cNvSpPr txBox="1">
            <a:spLocks noChangeArrowheads="1"/>
          </p:cNvSpPr>
          <p:nvPr/>
        </p:nvSpPr>
        <p:spPr bwMode="auto">
          <a:xfrm>
            <a:off x="3513060" y="3684194"/>
            <a:ext cx="603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OFF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period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133" name="ZoneTexte 24"/>
          <p:cNvSpPr txBox="1">
            <a:spLocks noChangeArrowheads="1"/>
          </p:cNvSpPr>
          <p:nvPr/>
        </p:nvSpPr>
        <p:spPr bwMode="auto">
          <a:xfrm>
            <a:off x="617481" y="1985269"/>
            <a:ext cx="13147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Available bandwidth</a:t>
            </a:r>
          </a:p>
        </p:txBody>
      </p:sp>
      <p:sp>
        <p:nvSpPr>
          <p:cNvPr id="134" name="ZoneTexte 24"/>
          <p:cNvSpPr txBox="1">
            <a:spLocks noChangeArrowheads="1"/>
          </p:cNvSpPr>
          <p:nvPr/>
        </p:nvSpPr>
        <p:spPr bwMode="auto">
          <a:xfrm>
            <a:off x="621642" y="3209405"/>
            <a:ext cx="12907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Available bandwidth</a:t>
            </a:r>
          </a:p>
        </p:txBody>
      </p:sp>
      <p:sp>
        <p:nvSpPr>
          <p:cNvPr id="137" name="Espace réservé du numéro de diapositive 1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Introduction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586740" y="4566008"/>
            <a:ext cx="810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Figure 5: </a:t>
            </a:r>
            <a:r>
              <a:rPr lang="fr-FR" sz="2000" dirty="0" smtClean="0"/>
              <a:t>The OFF </a:t>
            </a:r>
            <a:r>
              <a:rPr lang="fr-FR" sz="2000" dirty="0" err="1" smtClean="0"/>
              <a:t>period</a:t>
            </a:r>
            <a:r>
              <a:rPr lang="fr-FR" sz="2000" dirty="0" smtClean="0"/>
              <a:t> issue </a:t>
            </a:r>
            <a:r>
              <a:rPr lang="fr-FR" sz="2000" dirty="0" err="1" smtClean="0"/>
              <a:t>when</a:t>
            </a:r>
            <a:r>
              <a:rPr lang="fr-FR" sz="2000" dirty="0" smtClean="0"/>
              <a:t> 2 HAS clients </a:t>
            </a:r>
            <a:r>
              <a:rPr lang="fr-FR" sz="2000" dirty="0" err="1" smtClean="0"/>
              <a:t>compete</a:t>
            </a:r>
            <a:r>
              <a:rPr lang="fr-FR" sz="2000" dirty="0" smtClean="0"/>
              <a:t> for </a:t>
            </a:r>
            <a:r>
              <a:rPr lang="fr-FR" sz="2000" dirty="0" err="1" smtClean="0"/>
              <a:t>bandwidth</a:t>
            </a:r>
            <a:endParaRPr lang="fr-FR" sz="2000" dirty="0"/>
          </a:p>
        </p:txBody>
      </p:sp>
      <p:sp>
        <p:nvSpPr>
          <p:cNvPr id="51" name="ZoneTexte 50"/>
          <p:cNvSpPr txBox="1"/>
          <p:nvPr/>
        </p:nvSpPr>
        <p:spPr>
          <a:xfrm>
            <a:off x="1604794" y="5307685"/>
            <a:ext cx="2927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</a:t>
            </a:r>
            <a:r>
              <a:rPr lang="en-US" dirty="0" smtClean="0">
                <a:solidFill>
                  <a:srgbClr val="336699"/>
                </a:solidFill>
                <a:latin typeface="+mn-lt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336699"/>
                </a:solidFill>
                <a:latin typeface="+mn-lt"/>
              </a:rPr>
              <a:t>QoE</a:t>
            </a:r>
            <a:r>
              <a:rPr lang="en-US" dirty="0" smtClean="0">
                <a:solidFill>
                  <a:srgbClr val="336699"/>
                </a:solidFill>
                <a:latin typeface="+mn-lt"/>
              </a:rPr>
              <a:t> degradation</a:t>
            </a:r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</a:t>
            </a:r>
            <a:r>
              <a:rPr lang="en-US" dirty="0" smtClean="0">
                <a:solidFill>
                  <a:srgbClr val="336699"/>
                </a:solidFill>
                <a:latin typeface="+mn-lt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336699"/>
                </a:solidFill>
                <a:latin typeface="+mn-lt"/>
                <a:sym typeface="Wingdings" pitchFamily="2" charset="2"/>
              </a:rPr>
              <a:t>QoS</a:t>
            </a:r>
            <a:r>
              <a:rPr lang="en-US" dirty="0" smtClean="0">
                <a:solidFill>
                  <a:srgbClr val="336699"/>
                </a:solidFill>
                <a:latin typeface="+mn-lt"/>
                <a:sym typeface="Wingdings" pitchFamily="2" charset="2"/>
              </a:rPr>
              <a:t> degradation</a:t>
            </a:r>
            <a:endParaRPr lang="en-US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14035" y="5267868"/>
            <a:ext cx="8035606" cy="977064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6" grpId="0" animBg="1"/>
      <p:bldP spid="100" grpId="0"/>
      <p:bldP spid="101" grpId="0"/>
      <p:bldP spid="102" grpId="0"/>
      <p:bldP spid="105" grpId="0"/>
      <p:bldP spid="107" grpId="0" animBg="1"/>
      <p:bldP spid="108" grpId="0" animBg="1"/>
      <p:bldP spid="109" grpId="0"/>
      <p:bldP spid="110" grpId="0"/>
      <p:bldP spid="111" grpId="0"/>
      <p:bldP spid="112" grpId="0"/>
      <p:bldP spid="115" grpId="0" animBg="1"/>
      <p:bldP spid="116" grpId="0"/>
      <p:bldP spid="117" grpId="0"/>
      <p:bldP spid="121" grpId="0" animBg="1"/>
      <p:bldP spid="129" grpId="0" animBg="1"/>
      <p:bldP spid="130" grpId="0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Objectives of </a:t>
            </a:r>
            <a:r>
              <a:rPr lang="fr-FR" dirty="0" err="1" smtClean="0"/>
              <a:t>Thesis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48272" y="2115403"/>
            <a:ext cx="7426960" cy="1446663"/>
          </a:xfrm>
        </p:spPr>
        <p:txBody>
          <a:bodyPr/>
          <a:lstStyle/>
          <a:p>
            <a:r>
              <a:rPr lang="fr-FR" dirty="0" err="1" smtClean="0"/>
              <a:t>Improving</a:t>
            </a:r>
            <a:r>
              <a:rPr lang="fr-FR" dirty="0" smtClean="0"/>
              <a:t> </a:t>
            </a:r>
            <a:r>
              <a:rPr lang="fr-FR" dirty="0" err="1" smtClean="0"/>
              <a:t>QoE</a:t>
            </a:r>
            <a:r>
              <a:rPr lang="fr-FR" dirty="0" smtClean="0"/>
              <a:t> of HAS</a:t>
            </a:r>
          </a:p>
          <a:p>
            <a:endParaRPr lang="fr-FR" dirty="0" smtClean="0"/>
          </a:p>
          <a:p>
            <a:r>
              <a:rPr lang="fr-FR" dirty="0" err="1" smtClean="0"/>
              <a:t>Improving</a:t>
            </a:r>
            <a:r>
              <a:rPr lang="fr-FR" dirty="0" smtClean="0"/>
              <a:t> </a:t>
            </a:r>
            <a:r>
              <a:rPr lang="fr-FR" dirty="0" err="1" smtClean="0"/>
              <a:t>QoS</a:t>
            </a:r>
            <a:r>
              <a:rPr lang="fr-FR" dirty="0" smtClean="0"/>
              <a:t> of </a:t>
            </a:r>
            <a:r>
              <a:rPr lang="fr-FR" dirty="0" err="1" smtClean="0"/>
              <a:t>access</a:t>
            </a:r>
            <a:r>
              <a:rPr lang="fr-FR" dirty="0" smtClean="0"/>
              <a:t> network</a:t>
            </a:r>
          </a:p>
          <a:p>
            <a:endParaRPr lang="fr-FR" dirty="0" smtClean="0"/>
          </a:p>
          <a:p>
            <a:r>
              <a:rPr lang="fr-FR" dirty="0" err="1" smtClean="0"/>
              <a:t>Optimizing</a:t>
            </a:r>
            <a:r>
              <a:rPr lang="fr-FR" dirty="0" smtClean="0"/>
              <a:t> TCP </a:t>
            </a:r>
            <a:r>
              <a:rPr lang="fr-FR" dirty="0" err="1" smtClean="0"/>
              <a:t>protocol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6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Introduction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HAS </a:t>
            </a:r>
            <a:r>
              <a:rPr lang="fr-FR" dirty="0" err="1" smtClean="0"/>
              <a:t>Traffic</a:t>
            </a:r>
            <a:r>
              <a:rPr lang="fr-FR" dirty="0" smtClean="0"/>
              <a:t> </a:t>
            </a:r>
            <a:r>
              <a:rPr lang="fr-FR" dirty="0" err="1" smtClean="0"/>
              <a:t>Shaping</a:t>
            </a:r>
            <a:endParaRPr lang="fr-FR" dirty="0"/>
          </a:p>
        </p:txBody>
      </p:sp>
      <p:pic>
        <p:nvPicPr>
          <p:cNvPr id="5" name="Picture 5" descr="C:\Users\ngtd5579\Downloads\0Orange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" y="0"/>
            <a:ext cx="624840" cy="624840"/>
          </a:xfrm>
          <a:prstGeom prst="rect">
            <a:avLst/>
          </a:prstGeom>
          <a:noFill/>
        </p:spPr>
      </p:pic>
      <p:cxnSp>
        <p:nvCxnSpPr>
          <p:cNvPr id="42" name="Connecteur droit 41"/>
          <p:cNvCxnSpPr>
            <a:cxnSpLocks noChangeShapeType="1"/>
          </p:cNvCxnSpPr>
          <p:nvPr/>
        </p:nvCxnSpPr>
        <p:spPr bwMode="auto">
          <a:xfrm flipV="1">
            <a:off x="1923322" y="1391162"/>
            <a:ext cx="19051" cy="279896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" name="Connecteur droit 42"/>
          <p:cNvCxnSpPr>
            <a:cxnSpLocks noChangeShapeType="1"/>
          </p:cNvCxnSpPr>
          <p:nvPr/>
        </p:nvCxnSpPr>
        <p:spPr bwMode="auto">
          <a:xfrm flipV="1">
            <a:off x="1923322" y="4189218"/>
            <a:ext cx="6028204" cy="91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4" name="ZoneTexte 24"/>
          <p:cNvSpPr txBox="1">
            <a:spLocks noChangeArrowheads="1"/>
          </p:cNvSpPr>
          <p:nvPr/>
        </p:nvSpPr>
        <p:spPr bwMode="auto">
          <a:xfrm>
            <a:off x="1235313" y="2663757"/>
            <a:ext cx="6880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Client 1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45" name="ZoneTexte 24"/>
          <p:cNvSpPr txBox="1">
            <a:spLocks noChangeArrowheads="1"/>
          </p:cNvSpPr>
          <p:nvPr/>
        </p:nvSpPr>
        <p:spPr bwMode="auto">
          <a:xfrm>
            <a:off x="1209676" y="3909160"/>
            <a:ext cx="6880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Client 2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46" name="ZoneTexte 24"/>
          <p:cNvSpPr txBox="1">
            <a:spLocks noChangeArrowheads="1"/>
          </p:cNvSpPr>
          <p:nvPr/>
        </p:nvSpPr>
        <p:spPr bwMode="auto">
          <a:xfrm>
            <a:off x="1045763" y="1391162"/>
            <a:ext cx="885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bandwidth</a:t>
            </a:r>
          </a:p>
        </p:txBody>
      </p:sp>
      <p:sp>
        <p:nvSpPr>
          <p:cNvPr id="47" name="ZoneTexte 24"/>
          <p:cNvSpPr txBox="1">
            <a:spLocks noChangeArrowheads="1"/>
          </p:cNvSpPr>
          <p:nvPr/>
        </p:nvSpPr>
        <p:spPr bwMode="auto">
          <a:xfrm>
            <a:off x="2442726" y="3337664"/>
            <a:ext cx="3994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HD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cxnSp>
        <p:nvCxnSpPr>
          <p:cNvPr id="48" name="Connecteur droit 47"/>
          <p:cNvCxnSpPr>
            <a:stCxn id="53" idx="2"/>
          </p:cNvCxnSpPr>
          <p:nvPr/>
        </p:nvCxnSpPr>
        <p:spPr>
          <a:xfrm flipH="1" flipV="1">
            <a:off x="1942374" y="3251563"/>
            <a:ext cx="5892173" cy="11807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ysDash"/>
          </a:ln>
          <a:effectLst/>
        </p:spPr>
      </p:cxnSp>
      <p:cxnSp>
        <p:nvCxnSpPr>
          <p:cNvPr id="49" name="Connecteur droit 48"/>
          <p:cNvCxnSpPr/>
          <p:nvPr/>
        </p:nvCxnSpPr>
        <p:spPr>
          <a:xfrm flipH="1" flipV="1">
            <a:off x="1942374" y="2017107"/>
            <a:ext cx="5892173" cy="2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ysDash"/>
          </a:ln>
          <a:effectLst/>
        </p:spPr>
      </p:cxnSp>
      <p:sp>
        <p:nvSpPr>
          <p:cNvPr id="50" name="ZoneTexte 24"/>
          <p:cNvSpPr txBox="1">
            <a:spLocks noChangeArrowheads="1"/>
          </p:cNvSpPr>
          <p:nvPr/>
        </p:nvSpPr>
        <p:spPr bwMode="auto">
          <a:xfrm>
            <a:off x="622764" y="1865021"/>
            <a:ext cx="12907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Available bandwidth</a:t>
            </a:r>
          </a:p>
        </p:txBody>
      </p:sp>
      <p:sp>
        <p:nvSpPr>
          <p:cNvPr id="51" name="ZoneTexte 24"/>
          <p:cNvSpPr txBox="1">
            <a:spLocks noChangeArrowheads="1"/>
          </p:cNvSpPr>
          <p:nvPr/>
        </p:nvSpPr>
        <p:spPr bwMode="auto">
          <a:xfrm>
            <a:off x="669494" y="3089157"/>
            <a:ext cx="12907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Available bandwidth</a:t>
            </a:r>
          </a:p>
        </p:txBody>
      </p:sp>
      <p:cxnSp>
        <p:nvCxnSpPr>
          <p:cNvPr id="52" name="Connecteur droit 51"/>
          <p:cNvCxnSpPr>
            <a:cxnSpLocks noChangeShapeType="1"/>
          </p:cNvCxnSpPr>
          <p:nvPr/>
        </p:nvCxnSpPr>
        <p:spPr bwMode="auto">
          <a:xfrm>
            <a:off x="1932847" y="2958356"/>
            <a:ext cx="6018679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3" name="ZoneTexte 28"/>
          <p:cNvSpPr txBox="1">
            <a:spLocks noChangeArrowheads="1"/>
          </p:cNvSpPr>
          <p:nvPr/>
        </p:nvSpPr>
        <p:spPr bwMode="auto">
          <a:xfrm>
            <a:off x="7597215" y="2985557"/>
            <a:ext cx="4746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time</a:t>
            </a:r>
          </a:p>
        </p:txBody>
      </p:sp>
      <p:sp>
        <p:nvSpPr>
          <p:cNvPr id="54" name="ZoneTexte 24"/>
          <p:cNvSpPr txBox="1">
            <a:spLocks noChangeArrowheads="1"/>
          </p:cNvSpPr>
          <p:nvPr/>
        </p:nvSpPr>
        <p:spPr bwMode="auto">
          <a:xfrm>
            <a:off x="2372423" y="2146632"/>
            <a:ext cx="3994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HD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55" name="ZoneTexte 24"/>
          <p:cNvSpPr txBox="1">
            <a:spLocks noChangeArrowheads="1"/>
          </p:cNvSpPr>
          <p:nvPr/>
        </p:nvSpPr>
        <p:spPr bwMode="auto">
          <a:xfrm>
            <a:off x="3140305" y="1400284"/>
            <a:ext cx="676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 OFF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periods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cxnSp>
        <p:nvCxnSpPr>
          <p:cNvPr id="56" name="Connecteur droit 55"/>
          <p:cNvCxnSpPr/>
          <p:nvPr/>
        </p:nvCxnSpPr>
        <p:spPr>
          <a:xfrm flipH="1" flipV="1">
            <a:off x="1966876" y="2436972"/>
            <a:ext cx="5867671" cy="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ot"/>
          </a:ln>
          <a:effectLst/>
        </p:spPr>
      </p:cxnSp>
      <p:cxnSp>
        <p:nvCxnSpPr>
          <p:cNvPr id="57" name="Connecteur droit 56"/>
          <p:cNvCxnSpPr/>
          <p:nvPr/>
        </p:nvCxnSpPr>
        <p:spPr>
          <a:xfrm flipH="1" flipV="1">
            <a:off x="1929488" y="3654846"/>
            <a:ext cx="5899328" cy="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ot"/>
          </a:ln>
          <a:effectLst/>
        </p:spPr>
      </p:cxnSp>
      <p:sp>
        <p:nvSpPr>
          <p:cNvPr id="58" name="ZoneTexte 24"/>
          <p:cNvSpPr txBox="1">
            <a:spLocks noChangeArrowheads="1"/>
          </p:cNvSpPr>
          <p:nvPr/>
        </p:nvSpPr>
        <p:spPr bwMode="auto">
          <a:xfrm>
            <a:off x="427411" y="2264962"/>
            <a:ext cx="16065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Shaping  </a:t>
            </a:r>
            <a:r>
              <a:rPr kumimoji="0" lang="en-GB" sz="1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Bitrate</a:t>
            </a:r>
            <a:r>
              <a:rPr kumimoji="0" lang="en-GB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 (SHR</a:t>
            </a:r>
            <a:r>
              <a:rPr kumimoji="0" lang="en-GB" sz="10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1</a:t>
            </a:r>
            <a:r>
              <a:rPr kumimoji="0" lang="en-GB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)</a:t>
            </a:r>
            <a:endParaRPr kumimoji="0" lang="en-GB" sz="1000" b="1" i="1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</p:txBody>
      </p:sp>
      <p:sp>
        <p:nvSpPr>
          <p:cNvPr id="59" name="ZoneTexte 24"/>
          <p:cNvSpPr txBox="1">
            <a:spLocks noChangeArrowheads="1"/>
          </p:cNvSpPr>
          <p:nvPr/>
        </p:nvSpPr>
        <p:spPr bwMode="auto">
          <a:xfrm>
            <a:off x="377717" y="3582994"/>
            <a:ext cx="15712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Shaping </a:t>
            </a:r>
            <a:r>
              <a:rPr kumimoji="0" lang="en-GB" sz="1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Bitrate</a:t>
            </a:r>
            <a:r>
              <a:rPr kumimoji="0" lang="en-GB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 (SHR</a:t>
            </a:r>
            <a:r>
              <a:rPr kumimoji="0" lang="en-GB" sz="1000" b="1" i="1" u="none" strike="noStrike" kern="0" cap="none" spc="0" normalizeH="0" baseline="-2500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2</a:t>
            </a:r>
            <a:r>
              <a:rPr kumimoji="0" lang="en-GB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)</a:t>
            </a:r>
            <a:endParaRPr kumimoji="0" lang="en-GB" sz="1000" b="1" i="1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ＭＳ Ｐゴシック" pitchFamily="34" charset="-128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1941909" y="2464816"/>
            <a:ext cx="1407208" cy="500304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ON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941909" y="3681266"/>
            <a:ext cx="1407208" cy="500304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ON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3415021" y="3681266"/>
            <a:ext cx="1407208" cy="500304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ON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3363481" y="2464816"/>
            <a:ext cx="1407208" cy="500304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ON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4822229" y="3681266"/>
            <a:ext cx="1407208" cy="500304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ON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4822229" y="2464816"/>
            <a:ext cx="1407208" cy="500304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ON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6277198" y="3681266"/>
            <a:ext cx="1407208" cy="500304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ON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6277198" y="2464816"/>
            <a:ext cx="1407208" cy="500304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ON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</a:endParaRPr>
          </a:p>
        </p:txBody>
      </p:sp>
      <p:sp>
        <p:nvSpPr>
          <p:cNvPr id="68" name="ZoneTexte 24"/>
          <p:cNvSpPr txBox="1">
            <a:spLocks noChangeArrowheads="1"/>
          </p:cNvSpPr>
          <p:nvPr/>
        </p:nvSpPr>
        <p:spPr bwMode="auto">
          <a:xfrm>
            <a:off x="3918891" y="3335123"/>
            <a:ext cx="3994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HD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69" name="ZoneTexte 24"/>
          <p:cNvSpPr txBox="1">
            <a:spLocks noChangeArrowheads="1"/>
          </p:cNvSpPr>
          <p:nvPr/>
        </p:nvSpPr>
        <p:spPr bwMode="auto">
          <a:xfrm>
            <a:off x="5254277" y="3334868"/>
            <a:ext cx="3994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HD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70" name="ZoneTexte 24"/>
          <p:cNvSpPr txBox="1">
            <a:spLocks noChangeArrowheads="1"/>
          </p:cNvSpPr>
          <p:nvPr/>
        </p:nvSpPr>
        <p:spPr bwMode="auto">
          <a:xfrm>
            <a:off x="6694437" y="3321994"/>
            <a:ext cx="3994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HD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cxnSp>
        <p:nvCxnSpPr>
          <p:cNvPr id="71" name="Connecteur droit 70"/>
          <p:cNvCxnSpPr>
            <a:cxnSpLocks noChangeShapeType="1"/>
          </p:cNvCxnSpPr>
          <p:nvPr/>
        </p:nvCxnSpPr>
        <p:spPr bwMode="auto">
          <a:xfrm>
            <a:off x="3743355" y="1740983"/>
            <a:ext cx="1027334" cy="682648"/>
          </a:xfrm>
          <a:prstGeom prst="line">
            <a:avLst/>
          </a:prstGeom>
          <a:noFill/>
          <a:ln w="25400">
            <a:solidFill>
              <a:srgbClr val="EB641B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2" name="Connecteur droit 71"/>
          <p:cNvCxnSpPr>
            <a:cxnSpLocks noChangeShapeType="1"/>
            <a:stCxn id="55" idx="2"/>
          </p:cNvCxnSpPr>
          <p:nvPr/>
        </p:nvCxnSpPr>
        <p:spPr bwMode="auto">
          <a:xfrm flipH="1">
            <a:off x="3349119" y="1861949"/>
            <a:ext cx="129580" cy="602867"/>
          </a:xfrm>
          <a:prstGeom prst="line">
            <a:avLst/>
          </a:prstGeom>
          <a:noFill/>
          <a:ln w="25400">
            <a:solidFill>
              <a:srgbClr val="EB641B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3" name="Connecteur droit 72"/>
          <p:cNvCxnSpPr>
            <a:cxnSpLocks noChangeShapeType="1"/>
            <a:stCxn id="55" idx="3"/>
          </p:cNvCxnSpPr>
          <p:nvPr/>
        </p:nvCxnSpPr>
        <p:spPr bwMode="auto">
          <a:xfrm>
            <a:off x="3817093" y="1631117"/>
            <a:ext cx="2460105" cy="792514"/>
          </a:xfrm>
          <a:prstGeom prst="line">
            <a:avLst/>
          </a:prstGeom>
          <a:noFill/>
          <a:ln w="25400">
            <a:solidFill>
              <a:srgbClr val="EB641B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4" name="ZoneTexte 24"/>
          <p:cNvSpPr txBox="1">
            <a:spLocks noChangeArrowheads="1"/>
          </p:cNvSpPr>
          <p:nvPr/>
        </p:nvSpPr>
        <p:spPr bwMode="auto">
          <a:xfrm>
            <a:off x="3743355" y="2126462"/>
            <a:ext cx="3994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HD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75" name="ZoneTexte 24"/>
          <p:cNvSpPr txBox="1">
            <a:spLocks noChangeArrowheads="1"/>
          </p:cNvSpPr>
          <p:nvPr/>
        </p:nvSpPr>
        <p:spPr bwMode="auto">
          <a:xfrm>
            <a:off x="5126365" y="2159651"/>
            <a:ext cx="3994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HD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76" name="ZoneTexte 24"/>
          <p:cNvSpPr txBox="1">
            <a:spLocks noChangeArrowheads="1"/>
          </p:cNvSpPr>
          <p:nvPr/>
        </p:nvSpPr>
        <p:spPr bwMode="auto">
          <a:xfrm>
            <a:off x="6781068" y="2113614"/>
            <a:ext cx="3994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HD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77" name="ZoneTexte 28"/>
          <p:cNvSpPr txBox="1">
            <a:spLocks noChangeArrowheads="1"/>
          </p:cNvSpPr>
          <p:nvPr/>
        </p:nvSpPr>
        <p:spPr bwMode="auto">
          <a:xfrm>
            <a:off x="7846565" y="4137685"/>
            <a:ext cx="4746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45 Light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45 Light" pitchFamily="34" charset="0"/>
                <a:ea typeface="ＭＳ Ｐゴシック" pitchFamily="34" charset="-128"/>
              </a:rPr>
              <a:t>time</a:t>
            </a:r>
          </a:p>
        </p:txBody>
      </p:sp>
      <p:sp>
        <p:nvSpPr>
          <p:cNvPr id="80" name="Espace réservé du numéro de diapositive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3B16B-D631-C643-A7A4-BD9C53EE71C3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830580" y="46335"/>
            <a:ext cx="612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Introduction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 Framework GW-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shaping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Combinations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bg1">
                    <a:lumMod val="50000"/>
                  </a:schemeClr>
                </a:solidFill>
              </a:rPr>
              <a:t>TcpHas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 Conclusion </a:t>
            </a:r>
            <a:endParaRPr lang="fr-F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Chiheb Ben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Ameur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				Orange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Labs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– IRISA	 Rennes   17 décembre 2015	</a:t>
            </a:r>
            <a:r>
              <a:rPr lang="fr-FR" sz="1200" b="1" dirty="0" smtClean="0"/>
              <a:t>						</a:t>
            </a:r>
            <a:endParaRPr lang="fr-FR" sz="1200" b="1" dirty="0"/>
          </a:p>
        </p:txBody>
      </p:sp>
      <p:sp>
        <p:nvSpPr>
          <p:cNvPr id="79" name="ZoneTexte 78"/>
          <p:cNvSpPr txBox="1"/>
          <p:nvPr/>
        </p:nvSpPr>
        <p:spPr>
          <a:xfrm>
            <a:off x="586740" y="4384862"/>
            <a:ext cx="810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Figure 6: </a:t>
            </a:r>
            <a:r>
              <a:rPr lang="fr-FR" sz="2000" dirty="0" smtClean="0"/>
              <a:t>HAS </a:t>
            </a:r>
            <a:r>
              <a:rPr lang="fr-FR" sz="2000" dirty="0" err="1" smtClean="0"/>
              <a:t>traffic</a:t>
            </a:r>
            <a:r>
              <a:rPr lang="fr-FR" sz="2000" dirty="0" smtClean="0"/>
              <a:t> </a:t>
            </a:r>
            <a:r>
              <a:rPr lang="fr-FR" sz="2000" dirty="0" err="1" smtClean="0"/>
              <a:t>shaping</a:t>
            </a:r>
            <a:r>
              <a:rPr lang="fr-FR" sz="2000" dirty="0" smtClean="0"/>
              <a:t> </a:t>
            </a:r>
            <a:r>
              <a:rPr lang="fr-FR" sz="2000" dirty="0" err="1" smtClean="0"/>
              <a:t>effect</a:t>
            </a:r>
            <a:r>
              <a:rPr lang="fr-FR" sz="2000" dirty="0" smtClean="0"/>
              <a:t> on HAS clients </a:t>
            </a:r>
            <a:r>
              <a:rPr lang="fr-FR" sz="2000" dirty="0" err="1" smtClean="0"/>
              <a:t>competing</a:t>
            </a:r>
            <a:r>
              <a:rPr lang="fr-FR" sz="2000" dirty="0" smtClean="0"/>
              <a:t> for </a:t>
            </a:r>
            <a:r>
              <a:rPr lang="fr-FR" sz="2000" dirty="0" err="1" smtClean="0"/>
              <a:t>bandwidth</a:t>
            </a:r>
            <a:endParaRPr lang="fr-FR" sz="2000" dirty="0"/>
          </a:p>
        </p:txBody>
      </p:sp>
      <p:sp>
        <p:nvSpPr>
          <p:cNvPr id="83" name="ZoneTexte 82"/>
          <p:cNvSpPr txBox="1"/>
          <p:nvPr/>
        </p:nvSpPr>
        <p:spPr>
          <a:xfrm>
            <a:off x="2033941" y="5076107"/>
            <a:ext cx="504336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fr-FR" sz="2000" b="1" dirty="0" err="1" smtClean="0">
                <a:solidFill>
                  <a:srgbClr val="FF3300"/>
                </a:solidFill>
                <a:latin typeface="+mn-lt"/>
              </a:rPr>
              <a:t>Improving</a:t>
            </a:r>
            <a:r>
              <a:rPr lang="fr-FR" sz="2000" b="1" dirty="0" smtClean="0">
                <a:solidFill>
                  <a:srgbClr val="FF3300"/>
                </a:solidFill>
                <a:latin typeface="+mn-lt"/>
              </a:rPr>
              <a:t> the </a:t>
            </a:r>
            <a:r>
              <a:rPr lang="fr-FR" sz="2000" b="1" dirty="0" err="1" smtClean="0">
                <a:solidFill>
                  <a:srgbClr val="FF3300"/>
                </a:solidFill>
                <a:latin typeface="+mn-lt"/>
              </a:rPr>
              <a:t>QoE</a:t>
            </a:r>
            <a:r>
              <a:rPr lang="fr-FR" sz="2000" b="1" dirty="0" smtClean="0">
                <a:solidFill>
                  <a:srgbClr val="FF3300"/>
                </a:solidFill>
                <a:latin typeface="+mn-lt"/>
              </a:rPr>
              <a:t> of HAS</a:t>
            </a:r>
          </a:p>
          <a:p>
            <a:pPr>
              <a:lnSpc>
                <a:spcPct val="150000"/>
              </a:lnSpc>
            </a:pPr>
            <a:endParaRPr lang="fr-FR" sz="700" b="1" dirty="0" smtClean="0">
              <a:solidFill>
                <a:srgbClr val="FF3300"/>
              </a:solidFill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fr-FR" sz="2000" b="1" dirty="0" err="1" smtClean="0">
                <a:solidFill>
                  <a:srgbClr val="FF3300"/>
                </a:solidFill>
                <a:latin typeface="+mn-lt"/>
              </a:rPr>
              <a:t>Improving</a:t>
            </a:r>
            <a:r>
              <a:rPr lang="fr-FR" sz="2000" b="1" dirty="0" smtClean="0">
                <a:solidFill>
                  <a:srgbClr val="FF3300"/>
                </a:solidFill>
                <a:latin typeface="+mn-lt"/>
              </a:rPr>
              <a:t> the </a:t>
            </a:r>
            <a:r>
              <a:rPr lang="fr-FR" sz="2000" b="1" dirty="0" err="1" smtClean="0">
                <a:solidFill>
                  <a:srgbClr val="FF3300"/>
                </a:solidFill>
                <a:latin typeface="+mn-lt"/>
              </a:rPr>
              <a:t>QoS</a:t>
            </a:r>
            <a:r>
              <a:rPr lang="fr-FR" sz="2000" b="1" dirty="0" smtClean="0">
                <a:solidFill>
                  <a:srgbClr val="FF3300"/>
                </a:solidFill>
                <a:latin typeface="+mn-lt"/>
              </a:rPr>
              <a:t> of </a:t>
            </a:r>
            <a:r>
              <a:rPr lang="fr-FR" sz="2000" b="1" dirty="0" err="1" smtClean="0">
                <a:solidFill>
                  <a:srgbClr val="FF3300"/>
                </a:solidFill>
                <a:latin typeface="+mn-lt"/>
              </a:rPr>
              <a:t>access</a:t>
            </a:r>
            <a:r>
              <a:rPr lang="fr-FR" sz="2000" b="1" dirty="0" smtClean="0">
                <a:solidFill>
                  <a:srgbClr val="FF3300"/>
                </a:solidFill>
                <a:latin typeface="+mn-lt"/>
              </a:rPr>
              <a:t> network</a:t>
            </a:r>
            <a:endParaRPr lang="fr-FR" sz="2000" b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745061" y="5076107"/>
            <a:ext cx="5435475" cy="1046440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4" grpId="0"/>
      <p:bldP spid="55" grpId="0"/>
      <p:bldP spid="58" grpId="0"/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69" grpId="0"/>
      <p:bldP spid="70" grpId="0"/>
      <p:bldP spid="74" grpId="0"/>
      <p:bldP spid="75" grpId="0"/>
      <p:bldP spid="76" grpId="0"/>
      <p:bldP spid="84" grpId="0" animBg="1"/>
    </p:bldLst>
  </p:timing>
</p:sld>
</file>

<file path=ppt/theme/theme1.xml><?xml version="1.0" encoding="utf-8"?>
<a:theme xmlns:a="http://schemas.openxmlformats.org/drawingml/2006/main" name="template_presentation_diaporama_IRISA_20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.page de contenu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. Saut de Section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template_presentation_diaporama_IRISA_2015</Template>
  <TotalTime>27765</TotalTime>
  <Words>5233</Words>
  <Application>Microsoft Office PowerPoint</Application>
  <PresentationFormat>Affichage à l'écran (4:3)</PresentationFormat>
  <Paragraphs>1038</Paragraphs>
  <Slides>61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61</vt:i4>
      </vt:variant>
    </vt:vector>
  </HeadingPairs>
  <TitlesOfParts>
    <vt:vector size="64" baseType="lpstr">
      <vt:lpstr>template_presentation_diaporama_IRISA_2015</vt:lpstr>
      <vt:lpstr>3.page de contenu</vt:lpstr>
      <vt:lpstr>2. Saut de Section</vt:lpstr>
      <vt:lpstr>TCP Protocol Optimization for HTTP Adaptive Streaming</vt:lpstr>
      <vt:lpstr>HTTP Adaptive Streaming</vt:lpstr>
      <vt:lpstr>HAS player</vt:lpstr>
      <vt:lpstr>ON-OFF pattern</vt:lpstr>
      <vt:lpstr>Fixed Broadband Access Network</vt:lpstr>
      <vt:lpstr>TCP Congestion Control Algorithm</vt:lpstr>
      <vt:lpstr>What Happens When HAS Clients Compete ?</vt:lpstr>
      <vt:lpstr>Objectives of Thesis</vt:lpstr>
      <vt:lpstr>HAS Traffic Shaping</vt:lpstr>
      <vt:lpstr>Proposed Shaping Solutions</vt:lpstr>
      <vt:lpstr>Overview</vt:lpstr>
      <vt:lpstr>Emulated HAS Player</vt:lpstr>
      <vt:lpstr>Testbed</vt:lpstr>
      <vt:lpstr>Simulations</vt:lpstr>
      <vt:lpstr>QoE objective metrics</vt:lpstr>
      <vt:lpstr>QoS of Access Network</vt:lpstr>
      <vt:lpstr>Overview</vt:lpstr>
      <vt:lpstr>Gateway-based Shaping solution</vt:lpstr>
      <vt:lpstr>Receive Window Tuning Method (RWTM)</vt:lpstr>
      <vt:lpstr>RTT Passive Estimation</vt:lpstr>
      <vt:lpstr>rwnd Modification</vt:lpstr>
      <vt:lpstr>HTBM Shaping Method*</vt:lpstr>
      <vt:lpstr>RWTM vs. HTBM</vt:lpstr>
      <vt:lpstr>RWTM vs. HTBM</vt:lpstr>
      <vt:lpstr>RWTM vs. HTBM</vt:lpstr>
      <vt:lpstr>Extended Evaluation of RWTM</vt:lpstr>
      <vt:lpstr>Overview</vt:lpstr>
      <vt:lpstr>TCP Variant classification</vt:lpstr>
      <vt:lpstr>Experimental Evaluation</vt:lpstr>
      <vt:lpstr>Results of Evaluation</vt:lpstr>
      <vt:lpstr>Overview</vt:lpstr>
      <vt:lpstr>Motivation</vt:lpstr>
      <vt:lpstr>TcpHas Overview</vt:lpstr>
      <vt:lpstr>1. Bandwidth Estimation Scheme of TCP</vt:lpstr>
      <vt:lpstr>2. Optimal quality level estimator</vt:lpstr>
      <vt:lpstr>3. Ssthresh modification</vt:lpstr>
      <vt:lpstr>4. Cwnd modification</vt:lpstr>
      <vt:lpstr>TcpHas Evaluation</vt:lpstr>
      <vt:lpstr>Conclusion</vt:lpstr>
      <vt:lpstr>Future Works</vt:lpstr>
      <vt:lpstr>List of publications</vt:lpstr>
      <vt:lpstr>Relative Difference between two Mean Values</vt:lpstr>
      <vt:lpstr>Bandwidth Manager Formula</vt:lpstr>
      <vt:lpstr>Extended Evaluation of RWTM</vt:lpstr>
      <vt:lpstr>Extended Evaluation of RWTM</vt:lpstr>
      <vt:lpstr>Extended Evaluation of RWTM</vt:lpstr>
      <vt:lpstr>NewReno</vt:lpstr>
      <vt:lpstr>NewReno and HTBM</vt:lpstr>
      <vt:lpstr>Vegas HTBM</vt:lpstr>
      <vt:lpstr>Vegas RWTM</vt:lpstr>
      <vt:lpstr>Illinois and HTBM</vt:lpstr>
      <vt:lpstr>Illinois and RWTM</vt:lpstr>
      <vt:lpstr>Scenarios 1, 2 and 3: Competition between HAS Flows</vt:lpstr>
      <vt:lpstr>Scenarios 1, 2 and 3: Competition between HAS Flows</vt:lpstr>
      <vt:lpstr>Scenario 4: Robustness against Congestion</vt:lpstr>
      <vt:lpstr>Scenario 5: Robustness against RTTC-S instability</vt:lpstr>
      <vt:lpstr>Scenario 5: Robustness against RTTC-S instability</vt:lpstr>
      <vt:lpstr>3. Ssthresh modification</vt:lpstr>
      <vt:lpstr>3. Ssthresh modification</vt:lpstr>
      <vt:lpstr>TcpHas Evaluation</vt:lpstr>
      <vt:lpstr>TcpHas Evaluation</vt:lpstr>
    </vt:vector>
  </TitlesOfParts>
  <Company>ORANGE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TCP Protocol Optimization for HTTP Adaptive Streaming</dc:title>
  <dc:creator>BEN AMEUR Chiheb</dc:creator>
  <cp:lastModifiedBy>acrenn</cp:lastModifiedBy>
  <cp:revision>565</cp:revision>
  <dcterms:created xsi:type="dcterms:W3CDTF">2015-11-23T12:50:42Z</dcterms:created>
  <dcterms:modified xsi:type="dcterms:W3CDTF">2016-02-22T12:41:22Z</dcterms:modified>
</cp:coreProperties>
</file>